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2"/>
  </p:notesMasterIdLst>
  <p:handoutMasterIdLst>
    <p:handoutMasterId r:id="rId73"/>
  </p:handoutMasterIdLst>
  <p:sldIdLst>
    <p:sldId id="307" r:id="rId2"/>
    <p:sldId id="836" r:id="rId3"/>
    <p:sldId id="965" r:id="rId4"/>
    <p:sldId id="309" r:id="rId5"/>
    <p:sldId id="970" r:id="rId6"/>
    <p:sldId id="315" r:id="rId7"/>
    <p:sldId id="469" r:id="rId8"/>
    <p:sldId id="964" r:id="rId9"/>
    <p:sldId id="749" r:id="rId10"/>
    <p:sldId id="916" r:id="rId11"/>
    <p:sldId id="969" r:id="rId12"/>
    <p:sldId id="918" r:id="rId13"/>
    <p:sldId id="971" r:id="rId14"/>
    <p:sldId id="841" r:id="rId15"/>
    <p:sldId id="966" r:id="rId16"/>
    <p:sldId id="976" r:id="rId17"/>
    <p:sldId id="977" r:id="rId18"/>
    <p:sldId id="467" r:id="rId19"/>
    <p:sldId id="477" r:id="rId20"/>
    <p:sldId id="873" r:id="rId21"/>
    <p:sldId id="879" r:id="rId22"/>
    <p:sldId id="975" r:id="rId23"/>
    <p:sldId id="919" r:id="rId24"/>
    <p:sldId id="920" r:id="rId25"/>
    <p:sldId id="972" r:id="rId26"/>
    <p:sldId id="922" r:id="rId27"/>
    <p:sldId id="923" r:id="rId28"/>
    <p:sldId id="973" r:id="rId29"/>
    <p:sldId id="924" r:id="rId30"/>
    <p:sldId id="927" r:id="rId31"/>
    <p:sldId id="933" r:id="rId32"/>
    <p:sldId id="974" r:id="rId33"/>
    <p:sldId id="929" r:id="rId34"/>
    <p:sldId id="657" r:id="rId35"/>
    <p:sldId id="967" r:id="rId36"/>
    <p:sldId id="817" r:id="rId37"/>
    <p:sldId id="818" r:id="rId38"/>
    <p:sldId id="819" r:id="rId39"/>
    <p:sldId id="820" r:id="rId40"/>
    <p:sldId id="510" r:id="rId41"/>
    <p:sldId id="968" r:id="rId42"/>
    <p:sldId id="939" r:id="rId43"/>
    <p:sldId id="690" r:id="rId44"/>
    <p:sldId id="827" r:id="rId45"/>
    <p:sldId id="695" r:id="rId46"/>
    <p:sldId id="697" r:id="rId47"/>
    <p:sldId id="940" r:id="rId48"/>
    <p:sldId id="700" r:id="rId49"/>
    <p:sldId id="702" r:id="rId50"/>
    <p:sldId id="703" r:id="rId51"/>
    <p:sldId id="704" r:id="rId52"/>
    <p:sldId id="941" r:id="rId53"/>
    <p:sldId id="706" r:id="rId54"/>
    <p:sldId id="830" r:id="rId55"/>
    <p:sldId id="942" r:id="rId56"/>
    <p:sldId id="710" r:id="rId57"/>
    <p:sldId id="943" r:id="rId58"/>
    <p:sldId id="712" r:id="rId59"/>
    <p:sldId id="944" r:id="rId60"/>
    <p:sldId id="714" r:id="rId61"/>
    <p:sldId id="945" r:id="rId62"/>
    <p:sldId id="946" r:id="rId63"/>
    <p:sldId id="947" r:id="rId64"/>
    <p:sldId id="949" r:id="rId65"/>
    <p:sldId id="908" r:id="rId66"/>
    <p:sldId id="718" r:id="rId67"/>
    <p:sldId id="962" r:id="rId68"/>
    <p:sldId id="958" r:id="rId69"/>
    <p:sldId id="959" r:id="rId70"/>
    <p:sldId id="978" r:id="rId71"/>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75" d="100"/>
          <a:sy n="75" d="100"/>
        </p:scale>
        <p:origin x="-942" y="-726"/>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0.emf"/><Relationship Id="rId1" Type="http://schemas.openxmlformats.org/officeDocument/2006/relationships/image" Target="../media/image51.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4" Type="http://schemas.openxmlformats.org/officeDocument/2006/relationships/image" Target="../media/image6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2016-08-12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6.bin"/><Relationship Id="rId7" Type="http://schemas.openxmlformats.org/officeDocument/2006/relationships/package" Target="../embeddings/Microsoft_Word_Document7.docx"/><Relationship Id="rId12" Type="http://schemas.openxmlformats.org/officeDocument/2006/relationships/slide" Target="slide9.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slide" Target="slide8.xml"/><Relationship Id="rId5" Type="http://schemas.openxmlformats.org/officeDocument/2006/relationships/image" Target="../media/image11.emf"/><Relationship Id="rId10" Type="http://schemas.openxmlformats.org/officeDocument/2006/relationships/slide" Target="slide7.xml"/><Relationship Id="rId4" Type="http://schemas.openxmlformats.org/officeDocument/2006/relationships/package" Target="../embeddings/Microsoft_Word_Document6.docx"/><Relationship Id="rId9" Type="http://schemas.openxmlformats.org/officeDocument/2006/relationships/slide" Target="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slide" Target="slide25.xml"/><Relationship Id="rId18" Type="http://schemas.openxmlformats.org/officeDocument/2006/relationships/slide" Target="slide26.xml"/><Relationship Id="rId3" Type="http://schemas.openxmlformats.org/officeDocument/2006/relationships/oleObject" Target="../embeddings/oleObject8.bin"/><Relationship Id="rId7" Type="http://schemas.openxmlformats.org/officeDocument/2006/relationships/package" Target="../embeddings/Microsoft_Word_Document9.docx"/><Relationship Id="rId12" Type="http://schemas.openxmlformats.org/officeDocument/2006/relationships/slide" Target="slide23.xml"/><Relationship Id="rId17" Type="http://schemas.openxmlformats.org/officeDocument/2006/relationships/image" Target="../media/image17.emf"/><Relationship Id="rId2" Type="http://schemas.openxmlformats.org/officeDocument/2006/relationships/slideLayout" Target="../slideLayouts/slideLayout16.xml"/><Relationship Id="rId16" Type="http://schemas.openxmlformats.org/officeDocument/2006/relationships/package" Target="../embeddings/Microsoft_Word_Document10.docx"/><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slide" Target="slide21.xml"/><Relationship Id="rId5" Type="http://schemas.openxmlformats.org/officeDocument/2006/relationships/image" Target="../media/image15.emf"/><Relationship Id="rId15" Type="http://schemas.openxmlformats.org/officeDocument/2006/relationships/oleObject" Target="../embeddings/oleObject10.bin"/><Relationship Id="rId10" Type="http://schemas.openxmlformats.org/officeDocument/2006/relationships/slide" Target="slide20.xml"/><Relationship Id="rId4" Type="http://schemas.openxmlformats.org/officeDocument/2006/relationships/package" Target="../embeddings/Microsoft_Word_Document8.docx"/><Relationship Id="rId9" Type="http://schemas.openxmlformats.org/officeDocument/2006/relationships/slide" Target="slide19.xml"/><Relationship Id="rId14" Type="http://schemas.openxmlformats.org/officeDocument/2006/relationships/slide" Target="slide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0.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slide" Target="slide25.xml"/><Relationship Id="rId3" Type="http://schemas.openxmlformats.org/officeDocument/2006/relationships/oleObject" Target="../embeddings/oleObject11.bin"/><Relationship Id="rId7" Type="http://schemas.openxmlformats.org/officeDocument/2006/relationships/package" Target="../embeddings/Microsoft_Word_Document12.docx"/><Relationship Id="rId12" Type="http://schemas.openxmlformats.org/officeDocument/2006/relationships/slide" Target="slide23.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slide" Target="slide21.xml"/><Relationship Id="rId5" Type="http://schemas.openxmlformats.org/officeDocument/2006/relationships/image" Target="../media/image18.emf"/><Relationship Id="rId15" Type="http://schemas.openxmlformats.org/officeDocument/2006/relationships/slide" Target="slide26.xml"/><Relationship Id="rId10" Type="http://schemas.openxmlformats.org/officeDocument/2006/relationships/slide" Target="slide20.xml"/><Relationship Id="rId4" Type="http://schemas.openxmlformats.org/officeDocument/2006/relationships/package" Target="../embeddings/Microsoft_Word_Document11.docx"/><Relationship Id="rId9" Type="http://schemas.openxmlformats.org/officeDocument/2006/relationships/slide" Target="slide19.xml"/><Relationship Id="rId14" Type="http://schemas.openxmlformats.org/officeDocument/2006/relationships/slide" Target="slide29.xml"/></Relationships>
</file>

<file path=ppt/slides/_rels/slide21.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slide" Target="slide21.xml"/><Relationship Id="rId3" Type="http://schemas.openxmlformats.org/officeDocument/2006/relationships/oleObject" Target="../embeddings/oleObject13.bin"/><Relationship Id="rId7" Type="http://schemas.openxmlformats.org/officeDocument/2006/relationships/package" Target="../embeddings/Microsoft_Word_Document14.docx"/><Relationship Id="rId12" Type="http://schemas.openxmlformats.org/officeDocument/2006/relationships/slide" Target="slide20.xml"/><Relationship Id="rId17" Type="http://schemas.openxmlformats.org/officeDocument/2006/relationships/slide" Target="slide26.xml"/><Relationship Id="rId2" Type="http://schemas.openxmlformats.org/officeDocument/2006/relationships/slideLayout" Target="../slideLayouts/slideLayout16.xml"/><Relationship Id="rId16" Type="http://schemas.openxmlformats.org/officeDocument/2006/relationships/slide" Target="slide29.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slide" Target="slide19.xml"/><Relationship Id="rId5" Type="http://schemas.openxmlformats.org/officeDocument/2006/relationships/image" Target="../media/image20.emf"/><Relationship Id="rId15" Type="http://schemas.openxmlformats.org/officeDocument/2006/relationships/slide" Target="slide25.xml"/><Relationship Id="rId10" Type="http://schemas.openxmlformats.org/officeDocument/2006/relationships/package" Target="../embeddings/Microsoft_Word_Document15.docx"/><Relationship Id="rId4" Type="http://schemas.openxmlformats.org/officeDocument/2006/relationships/package" Target="../embeddings/Microsoft_Word_Document13.docx"/><Relationship Id="rId9" Type="http://schemas.openxmlformats.org/officeDocument/2006/relationships/oleObject" Target="../embeddings/oleObject15.bin"/><Relationship Id="rId14" Type="http://schemas.openxmlformats.org/officeDocument/2006/relationships/slide" Target="slide2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0.xml"/><Relationship Id="rId7" Type="http://schemas.openxmlformats.org/officeDocument/2006/relationships/slide" Target="slide25.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3.xml"/><Relationship Id="rId4" Type="http://schemas.openxmlformats.org/officeDocument/2006/relationships/slide" Target="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0.xml"/><Relationship Id="rId7" Type="http://schemas.openxmlformats.org/officeDocument/2006/relationships/slide" Target="slide25.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3.xm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oleObject" Target="../embeddings/oleObject18.bin"/><Relationship Id="rId3" Type="http://schemas.openxmlformats.org/officeDocument/2006/relationships/oleObject" Target="../embeddings/oleObject17.bin"/><Relationship Id="rId7" Type="http://schemas.openxmlformats.org/officeDocument/2006/relationships/slide" Target="slide20.xml"/><Relationship Id="rId12"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19.xml"/><Relationship Id="rId11" Type="http://schemas.openxmlformats.org/officeDocument/2006/relationships/slide" Target="slide25.xml"/><Relationship Id="rId5" Type="http://schemas.openxmlformats.org/officeDocument/2006/relationships/image" Target="../media/image23.emf"/><Relationship Id="rId15" Type="http://schemas.openxmlformats.org/officeDocument/2006/relationships/image" Target="../media/image24.emf"/><Relationship Id="rId10" Type="http://schemas.openxmlformats.org/officeDocument/2006/relationships/slide" Target="slide26.xml"/><Relationship Id="rId4" Type="http://schemas.openxmlformats.org/officeDocument/2006/relationships/package" Target="../embeddings/Microsoft_Word_Document16.docx"/><Relationship Id="rId9" Type="http://schemas.openxmlformats.org/officeDocument/2006/relationships/slide" Target="slide23.xml"/><Relationship Id="rId14" Type="http://schemas.openxmlformats.org/officeDocument/2006/relationships/package" Target="../embeddings/Microsoft_Word_Document17.docx"/></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oleObject" Target="../embeddings/oleObject19.bin"/><Relationship Id="rId7" Type="http://schemas.openxmlformats.org/officeDocument/2006/relationships/slide" Target="slide20.xml"/><Relationship Id="rId12" Type="http://schemas.openxmlformats.org/officeDocument/2006/relationships/slide" Target="slide26.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19.xml"/><Relationship Id="rId11" Type="http://schemas.openxmlformats.org/officeDocument/2006/relationships/slide" Target="slide29.xml"/><Relationship Id="rId5" Type="http://schemas.openxmlformats.org/officeDocument/2006/relationships/image" Target="../media/image25.emf"/><Relationship Id="rId10" Type="http://schemas.openxmlformats.org/officeDocument/2006/relationships/slide" Target="slide25.xml"/><Relationship Id="rId4" Type="http://schemas.openxmlformats.org/officeDocument/2006/relationships/package" Target="../embeddings/Microsoft_Word_Document18.docx"/><Relationship Id="rId9" Type="http://schemas.openxmlformats.org/officeDocument/2006/relationships/slide" Target="slide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3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20.bin"/><Relationship Id="rId7" Type="http://schemas.openxmlformats.org/officeDocument/2006/relationships/package" Target="../embeddings/Microsoft_Word_Document20.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26.emf"/><Relationship Id="rId4" Type="http://schemas.openxmlformats.org/officeDocument/2006/relationships/package" Target="../embeddings/Microsoft_Word_Document19.docx"/></Relationships>
</file>

<file path=ppt/slides/_rels/slide33.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package" Target="../embeddings/Microsoft_Word_Document24.docx"/><Relationship Id="rId3" Type="http://schemas.openxmlformats.org/officeDocument/2006/relationships/oleObject" Target="../embeddings/oleObject22.bin"/><Relationship Id="rId7" Type="http://schemas.openxmlformats.org/officeDocument/2006/relationships/package" Target="../embeddings/Microsoft_Word_Document22.docx"/><Relationship Id="rId12" Type="http://schemas.openxmlformats.org/officeDocument/2006/relationships/oleObject" Target="../embeddings/oleObject25.bin"/><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23.bin"/><Relationship Id="rId11" Type="http://schemas.openxmlformats.org/officeDocument/2006/relationships/image" Target="../media/image30.emf"/><Relationship Id="rId5" Type="http://schemas.openxmlformats.org/officeDocument/2006/relationships/image" Target="../media/image28.emf"/><Relationship Id="rId10" Type="http://schemas.openxmlformats.org/officeDocument/2006/relationships/package" Target="../embeddings/Microsoft_Word_Document23.docx"/><Relationship Id="rId4" Type="http://schemas.openxmlformats.org/officeDocument/2006/relationships/package" Target="../embeddings/Microsoft_Word_Document21.docx"/><Relationship Id="rId9" Type="http://schemas.openxmlformats.org/officeDocument/2006/relationships/oleObject" Target="../embeddings/oleObject24.bin"/><Relationship Id="rId14"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package" Target="../embeddings/Microsoft_Word_Document25.docx"/><Relationship Id="rId3" Type="http://schemas.openxmlformats.org/officeDocument/2006/relationships/slide" Target="slide35.xml"/><Relationship Id="rId7" Type="http://schemas.openxmlformats.org/officeDocument/2006/relationships/oleObject" Target="../embeddings/oleObject26.bin"/><Relationship Id="rId12" Type="http://schemas.openxmlformats.org/officeDocument/2006/relationships/image" Target="../media/image33.e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slide" Target="slide39.xml"/><Relationship Id="rId11" Type="http://schemas.openxmlformats.org/officeDocument/2006/relationships/package" Target="../embeddings/Microsoft_Word_Document26.docx"/><Relationship Id="rId5" Type="http://schemas.openxmlformats.org/officeDocument/2006/relationships/slide" Target="slide38.xml"/><Relationship Id="rId10" Type="http://schemas.openxmlformats.org/officeDocument/2006/relationships/oleObject" Target="../embeddings/oleObject27.bin"/><Relationship Id="rId4" Type="http://schemas.openxmlformats.org/officeDocument/2006/relationships/slide" Target="slide36.xml"/><Relationship Id="rId9"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5" Type="http://schemas.openxmlformats.org/officeDocument/2006/relationships/slide" Target="slide39.xml"/><Relationship Id="rId4" Type="http://schemas.openxmlformats.org/officeDocument/2006/relationships/slide" Target="slide38.xml"/></Relationships>
</file>

<file path=ppt/slides/_rels/slide3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28.bin"/><Relationship Id="rId7" Type="http://schemas.openxmlformats.org/officeDocument/2006/relationships/package" Target="../embeddings/Microsoft_Word_Document28.docx"/><Relationship Id="rId12" Type="http://schemas.openxmlformats.org/officeDocument/2006/relationships/slide" Target="slide39.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29.bin"/><Relationship Id="rId11" Type="http://schemas.openxmlformats.org/officeDocument/2006/relationships/slide" Target="slide38.xml"/><Relationship Id="rId5" Type="http://schemas.openxmlformats.org/officeDocument/2006/relationships/image" Target="../media/image34.emf"/><Relationship Id="rId10" Type="http://schemas.openxmlformats.org/officeDocument/2006/relationships/slide" Target="slide36.xml"/><Relationship Id="rId4" Type="http://schemas.openxmlformats.org/officeDocument/2006/relationships/package" Target="../embeddings/Microsoft_Word_Document27.docx"/><Relationship Id="rId9" Type="http://schemas.openxmlformats.org/officeDocument/2006/relationships/slide" Target="slide35.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Layout" Target="../slideLayouts/slideLayout1.xml"/><Relationship Id="rId5" Type="http://schemas.openxmlformats.org/officeDocument/2006/relationships/slide" Target="slide39.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3.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oleObject" Target="../embeddings/oleObject30.bin"/><Relationship Id="rId21" Type="http://schemas.openxmlformats.org/officeDocument/2006/relationships/slide" Target="slide60.xml"/><Relationship Id="rId7" Type="http://schemas.openxmlformats.org/officeDocument/2006/relationships/package" Target="../embeddings/Microsoft_Word_Document30.docx"/><Relationship Id="rId12" Type="http://schemas.openxmlformats.org/officeDocument/2006/relationships/slide" Target="slide45.xml"/><Relationship Id="rId17" Type="http://schemas.openxmlformats.org/officeDocument/2006/relationships/slide" Target="slide53.xml"/><Relationship Id="rId2" Type="http://schemas.openxmlformats.org/officeDocument/2006/relationships/slideLayout" Target="../slideLayouts/slideLayout1.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vmlDrawing" Target="../drawings/vmlDrawing14.vml"/><Relationship Id="rId6" Type="http://schemas.openxmlformats.org/officeDocument/2006/relationships/oleObject" Target="../embeddings/oleObject31.bin"/><Relationship Id="rId11" Type="http://schemas.openxmlformats.org/officeDocument/2006/relationships/slide" Target="slide44.xml"/><Relationship Id="rId5" Type="http://schemas.openxmlformats.org/officeDocument/2006/relationships/image" Target="../media/image37.emf"/><Relationship Id="rId15" Type="http://schemas.openxmlformats.org/officeDocument/2006/relationships/slide" Target="slide49.xml"/><Relationship Id="rId10" Type="http://schemas.openxmlformats.org/officeDocument/2006/relationships/slide" Target="slide43.xml"/><Relationship Id="rId19" Type="http://schemas.openxmlformats.org/officeDocument/2006/relationships/slide" Target="slide56.xml"/><Relationship Id="rId4" Type="http://schemas.openxmlformats.org/officeDocument/2006/relationships/package" Target="../embeddings/Microsoft_Word_Document29.docx"/><Relationship Id="rId9" Type="http://schemas.openxmlformats.org/officeDocument/2006/relationships/slide" Target="slide41.xml"/><Relationship Id="rId14" Type="http://schemas.openxmlformats.org/officeDocument/2006/relationships/slide" Target="slide48.xml"/><Relationship Id="rId22" Type="http://schemas.openxmlformats.org/officeDocument/2006/relationships/slide" Target="slide65.xml"/></Relationships>
</file>

<file path=ppt/slides/_rels/slide44.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5.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6.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7.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3" Type="http://schemas.openxmlformats.org/officeDocument/2006/relationships/oleObject" Target="../embeddings/oleObject32.bin"/><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1" Type="http://schemas.openxmlformats.org/officeDocument/2006/relationships/vmlDrawing" Target="../drawings/vmlDrawing15.v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image" Target="../media/image39.emf"/><Relationship Id="rId15" Type="http://schemas.openxmlformats.org/officeDocument/2006/relationships/slide" Target="slide54.xml"/><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31.docx"/><Relationship Id="rId9" Type="http://schemas.openxmlformats.org/officeDocument/2006/relationships/slide" Target="slide45.xml"/><Relationship Id="rId14" Type="http://schemas.openxmlformats.org/officeDocument/2006/relationships/slide" Target="slide53.xml"/></Relationships>
</file>

<file path=ppt/slides/_rels/slide4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3" Type="http://schemas.openxmlformats.org/officeDocument/2006/relationships/oleObject" Target="../embeddings/oleObject33.bin"/><Relationship Id="rId21" Type="http://schemas.openxmlformats.org/officeDocument/2006/relationships/package" Target="../embeddings/Microsoft_Word_Document33.docx"/><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20" Type="http://schemas.openxmlformats.org/officeDocument/2006/relationships/oleObject" Target="../embeddings/oleObject34.bin"/><Relationship Id="rId1" Type="http://schemas.openxmlformats.org/officeDocument/2006/relationships/vmlDrawing" Target="../drawings/vmlDrawing16.v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image" Target="../media/image40.emf"/><Relationship Id="rId15" Type="http://schemas.openxmlformats.org/officeDocument/2006/relationships/slide" Target="slide54.xml"/><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32.docx"/><Relationship Id="rId9" Type="http://schemas.openxmlformats.org/officeDocument/2006/relationships/slide" Target="slide45.xml"/><Relationship Id="rId14" Type="http://schemas.openxmlformats.org/officeDocument/2006/relationships/slide" Target="slide53.xml"/><Relationship Id="rId22" Type="http://schemas.openxmlformats.org/officeDocument/2006/relationships/image" Target="../media/image41.emf"/></Relationships>
</file>

<file path=ppt/slides/_rels/slide5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oleObject" Target="../embeddings/oleObject35.bin"/><Relationship Id="rId21" Type="http://schemas.openxmlformats.org/officeDocument/2006/relationships/slide" Target="slide60.xml"/><Relationship Id="rId7" Type="http://schemas.openxmlformats.org/officeDocument/2006/relationships/package" Target="../embeddings/Microsoft_Word_Document35.docx"/><Relationship Id="rId12" Type="http://schemas.openxmlformats.org/officeDocument/2006/relationships/slide" Target="slide45.xml"/><Relationship Id="rId17" Type="http://schemas.openxmlformats.org/officeDocument/2006/relationships/slide" Target="slide53.xml"/><Relationship Id="rId2" Type="http://schemas.openxmlformats.org/officeDocument/2006/relationships/slideLayout" Target="../slideLayouts/slideLayout1.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vmlDrawing" Target="../drawings/vmlDrawing17.vml"/><Relationship Id="rId6" Type="http://schemas.openxmlformats.org/officeDocument/2006/relationships/oleObject" Target="../embeddings/oleObject36.bin"/><Relationship Id="rId11" Type="http://schemas.openxmlformats.org/officeDocument/2006/relationships/slide" Target="slide44.xml"/><Relationship Id="rId5" Type="http://schemas.openxmlformats.org/officeDocument/2006/relationships/image" Target="../media/image42.emf"/><Relationship Id="rId15" Type="http://schemas.openxmlformats.org/officeDocument/2006/relationships/slide" Target="slide49.xml"/><Relationship Id="rId10" Type="http://schemas.openxmlformats.org/officeDocument/2006/relationships/slide" Target="slide43.xml"/><Relationship Id="rId19" Type="http://schemas.openxmlformats.org/officeDocument/2006/relationships/slide" Target="slide56.xml"/><Relationship Id="rId4" Type="http://schemas.openxmlformats.org/officeDocument/2006/relationships/package" Target="../embeddings/Microsoft_Word_Document34.docx"/><Relationship Id="rId9" Type="http://schemas.openxmlformats.org/officeDocument/2006/relationships/slide" Target="slide41.xml"/><Relationship Id="rId14" Type="http://schemas.openxmlformats.org/officeDocument/2006/relationships/slide" Target="slide48.xml"/><Relationship Id="rId22" Type="http://schemas.openxmlformats.org/officeDocument/2006/relationships/slide" Target="slide65.xml"/></Relationships>
</file>

<file path=ppt/slides/_rels/slide54.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7.bin"/><Relationship Id="rId7" Type="http://schemas.openxmlformats.org/officeDocument/2006/relationships/package" Target="../embeddings/Microsoft_Word_Document37.docx"/><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38.bin"/><Relationship Id="rId5" Type="http://schemas.openxmlformats.org/officeDocument/2006/relationships/image" Target="../media/image44.emf"/><Relationship Id="rId4" Type="http://schemas.openxmlformats.org/officeDocument/2006/relationships/package" Target="../embeddings/Microsoft_Word_Document36.docx"/></Relationships>
</file>

<file path=ppt/slides/_rels/slide55.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3" Type="http://schemas.openxmlformats.org/officeDocument/2006/relationships/oleObject" Target="../embeddings/oleObject39.bin"/><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1" Type="http://schemas.openxmlformats.org/officeDocument/2006/relationships/vmlDrawing" Target="../drawings/vmlDrawing19.v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image" Target="../media/image46.emf"/><Relationship Id="rId15" Type="http://schemas.openxmlformats.org/officeDocument/2006/relationships/slide" Target="slide54.xml"/><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38.docx"/><Relationship Id="rId9" Type="http://schemas.openxmlformats.org/officeDocument/2006/relationships/slide" Target="slide45.xml"/><Relationship Id="rId14" Type="http://schemas.openxmlformats.org/officeDocument/2006/relationships/slide" Target="slide53.xml"/></Relationships>
</file>

<file path=ppt/slides/_rels/slide56.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4.xml"/><Relationship Id="rId3" Type="http://schemas.openxmlformats.org/officeDocument/2006/relationships/image" Target="../media/image48.tif"/><Relationship Id="rId7" Type="http://schemas.openxmlformats.org/officeDocument/2006/relationships/slide" Target="slide45.xml"/><Relationship Id="rId12" Type="http://schemas.openxmlformats.org/officeDocument/2006/relationships/slide" Target="slide53.xml"/><Relationship Id="rId17" Type="http://schemas.openxmlformats.org/officeDocument/2006/relationships/slide" Target="slide65.xml"/><Relationship Id="rId2" Type="http://schemas.openxmlformats.org/officeDocument/2006/relationships/image" Target="../media/image47.tif"/><Relationship Id="rId16"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slide" Target="slide43.xml"/><Relationship Id="rId15" Type="http://schemas.openxmlformats.org/officeDocument/2006/relationships/slide" Target="slide58.xml"/><Relationship Id="rId10" Type="http://schemas.openxmlformats.org/officeDocument/2006/relationships/slide" Target="slide49.xml"/><Relationship Id="rId4" Type="http://schemas.openxmlformats.org/officeDocument/2006/relationships/slide" Target="slide41.xml"/><Relationship Id="rId9" Type="http://schemas.openxmlformats.org/officeDocument/2006/relationships/slide" Target="slide48.xml"/><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3" Type="http://schemas.openxmlformats.org/officeDocument/2006/relationships/oleObject" Target="../embeddings/oleObject40.bin"/><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1" Type="http://schemas.openxmlformats.org/officeDocument/2006/relationships/vmlDrawing" Target="../drawings/vmlDrawing20.v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image" Target="../media/image49.emf"/><Relationship Id="rId15" Type="http://schemas.openxmlformats.org/officeDocument/2006/relationships/slide" Target="slide54.xml"/><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39.docx"/><Relationship Id="rId9" Type="http://schemas.openxmlformats.org/officeDocument/2006/relationships/slide" Target="slide45.xml"/><Relationship Id="rId14" Type="http://schemas.openxmlformats.org/officeDocument/2006/relationships/slide" Target="slide53.xml"/></Relationships>
</file>

<file path=ppt/slides/_rels/slide5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6.xml"/><Relationship Id="rId18" Type="http://schemas.openxmlformats.org/officeDocument/2006/relationships/package" Target="../embeddings/Microsoft_Word_Document40.docx"/><Relationship Id="rId3" Type="http://schemas.openxmlformats.org/officeDocument/2006/relationships/slide" Target="slide41.xml"/><Relationship Id="rId7" Type="http://schemas.openxmlformats.org/officeDocument/2006/relationships/slide" Target="slide46.xml"/><Relationship Id="rId12" Type="http://schemas.openxmlformats.org/officeDocument/2006/relationships/slide" Target="slide54.xml"/><Relationship Id="rId17" Type="http://schemas.openxmlformats.org/officeDocument/2006/relationships/oleObject" Target="../embeddings/oleObject41.bin"/><Relationship Id="rId2" Type="http://schemas.openxmlformats.org/officeDocument/2006/relationships/slideLayout" Target="../slideLayouts/slideLayout1.xml"/><Relationship Id="rId16" Type="http://schemas.openxmlformats.org/officeDocument/2006/relationships/slide" Target="slide65.xml"/><Relationship Id="rId1" Type="http://schemas.openxmlformats.org/officeDocument/2006/relationships/vmlDrawing" Target="../drawings/vmlDrawing21.v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4.xml"/><Relationship Id="rId15" Type="http://schemas.openxmlformats.org/officeDocument/2006/relationships/slide" Target="slide60.xml"/><Relationship Id="rId10" Type="http://schemas.openxmlformats.org/officeDocument/2006/relationships/slide" Target="slide51.xml"/><Relationship Id="rId19" Type="http://schemas.openxmlformats.org/officeDocument/2006/relationships/image" Target="../media/image50.emf"/><Relationship Id="rId4" Type="http://schemas.openxmlformats.org/officeDocument/2006/relationships/slide" Target="slide43.xml"/><Relationship Id="rId9" Type="http://schemas.openxmlformats.org/officeDocument/2006/relationships/slide" Target="slide49.xml"/><Relationship Id="rId14" Type="http://schemas.openxmlformats.org/officeDocument/2006/relationships/slide" Target="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slide" Target="slide43.xml"/><Relationship Id="rId18" Type="http://schemas.openxmlformats.org/officeDocument/2006/relationships/slide" Target="slide49.xml"/><Relationship Id="rId3" Type="http://schemas.openxmlformats.org/officeDocument/2006/relationships/oleObject" Target="../embeddings/oleObject42.bin"/><Relationship Id="rId21" Type="http://schemas.openxmlformats.org/officeDocument/2006/relationships/slide" Target="slide54.xml"/><Relationship Id="rId7" Type="http://schemas.openxmlformats.org/officeDocument/2006/relationships/package" Target="../embeddings/Microsoft_Word_Document42.docx"/><Relationship Id="rId12" Type="http://schemas.openxmlformats.org/officeDocument/2006/relationships/slide" Target="slide41.xml"/><Relationship Id="rId17" Type="http://schemas.openxmlformats.org/officeDocument/2006/relationships/slide" Target="slide48.xml"/><Relationship Id="rId25" Type="http://schemas.openxmlformats.org/officeDocument/2006/relationships/slide" Target="slide65.xml"/><Relationship Id="rId2" Type="http://schemas.openxmlformats.org/officeDocument/2006/relationships/slideLayout" Target="../slideLayouts/slideLayout1.xml"/><Relationship Id="rId16" Type="http://schemas.openxmlformats.org/officeDocument/2006/relationships/slide" Target="slide46.xml"/><Relationship Id="rId20" Type="http://schemas.openxmlformats.org/officeDocument/2006/relationships/slide" Target="slide53.xml"/><Relationship Id="rId1" Type="http://schemas.openxmlformats.org/officeDocument/2006/relationships/vmlDrawing" Target="../drawings/vmlDrawing22.vml"/><Relationship Id="rId6" Type="http://schemas.openxmlformats.org/officeDocument/2006/relationships/oleObject" Target="../embeddings/oleObject43.bin"/><Relationship Id="rId11" Type="http://schemas.openxmlformats.org/officeDocument/2006/relationships/image" Target="../media/image52.emf"/><Relationship Id="rId24" Type="http://schemas.openxmlformats.org/officeDocument/2006/relationships/slide" Target="slide60.xml"/><Relationship Id="rId5" Type="http://schemas.openxmlformats.org/officeDocument/2006/relationships/image" Target="../media/image51.emf"/><Relationship Id="rId15" Type="http://schemas.openxmlformats.org/officeDocument/2006/relationships/slide" Target="slide45.xml"/><Relationship Id="rId23" Type="http://schemas.openxmlformats.org/officeDocument/2006/relationships/slide" Target="slide58.xml"/><Relationship Id="rId10" Type="http://schemas.openxmlformats.org/officeDocument/2006/relationships/package" Target="../embeddings/Microsoft_Word_Document43.docx"/><Relationship Id="rId19" Type="http://schemas.openxmlformats.org/officeDocument/2006/relationships/slide" Target="slide51.xml"/><Relationship Id="rId4" Type="http://schemas.openxmlformats.org/officeDocument/2006/relationships/package" Target="../embeddings/Microsoft_Word_Document41.docx"/><Relationship Id="rId9" Type="http://schemas.openxmlformats.org/officeDocument/2006/relationships/oleObject" Target="../embeddings/oleObject44.bin"/><Relationship Id="rId14" Type="http://schemas.openxmlformats.org/officeDocument/2006/relationships/slide" Target="slide44.xml"/><Relationship Id="rId22" Type="http://schemas.openxmlformats.org/officeDocument/2006/relationships/slide" Target="slide56.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package" Target="../embeddings/Microsoft_Word_Document2.docx"/><Relationship Id="rId12" Type="http://schemas.openxmlformats.org/officeDocument/2006/relationships/slide" Target="slide9.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slide" Target="slide8.xml"/><Relationship Id="rId5" Type="http://schemas.openxmlformats.org/officeDocument/2006/relationships/image" Target="../media/image6.emf"/><Relationship Id="rId10" Type="http://schemas.openxmlformats.org/officeDocument/2006/relationships/slide" Target="slide7.xml"/><Relationship Id="rId4" Type="http://schemas.openxmlformats.org/officeDocument/2006/relationships/package" Target="../embeddings/Microsoft_Word_Document1.docx"/><Relationship Id="rId9" Type="http://schemas.openxmlformats.org/officeDocument/2006/relationships/slide" Target="slide6.xml"/></Relationships>
</file>

<file path=ppt/slides/_rels/slide6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oleObject" Target="../embeddings/oleObject45.bin"/><Relationship Id="rId21" Type="http://schemas.openxmlformats.org/officeDocument/2006/relationships/slide" Target="slide60.xml"/><Relationship Id="rId7" Type="http://schemas.openxmlformats.org/officeDocument/2006/relationships/package" Target="../embeddings/Microsoft_Word_Document45.docx"/><Relationship Id="rId12" Type="http://schemas.openxmlformats.org/officeDocument/2006/relationships/slide" Target="slide45.xml"/><Relationship Id="rId17" Type="http://schemas.openxmlformats.org/officeDocument/2006/relationships/slide" Target="slide53.xml"/><Relationship Id="rId2" Type="http://schemas.openxmlformats.org/officeDocument/2006/relationships/slideLayout" Target="../slideLayouts/slideLayout1.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vmlDrawing" Target="../drawings/vmlDrawing23.vml"/><Relationship Id="rId6" Type="http://schemas.openxmlformats.org/officeDocument/2006/relationships/oleObject" Target="../embeddings/oleObject46.bin"/><Relationship Id="rId11" Type="http://schemas.openxmlformats.org/officeDocument/2006/relationships/slide" Target="slide44.xml"/><Relationship Id="rId5" Type="http://schemas.openxmlformats.org/officeDocument/2006/relationships/image" Target="../media/image53.emf"/><Relationship Id="rId15" Type="http://schemas.openxmlformats.org/officeDocument/2006/relationships/slide" Target="slide49.xml"/><Relationship Id="rId10" Type="http://schemas.openxmlformats.org/officeDocument/2006/relationships/slide" Target="slide43.xml"/><Relationship Id="rId19" Type="http://schemas.openxmlformats.org/officeDocument/2006/relationships/slide" Target="slide56.xml"/><Relationship Id="rId4" Type="http://schemas.openxmlformats.org/officeDocument/2006/relationships/package" Target="../embeddings/Microsoft_Word_Document44.docx"/><Relationship Id="rId9" Type="http://schemas.openxmlformats.org/officeDocument/2006/relationships/slide" Target="slide41.xml"/><Relationship Id="rId14" Type="http://schemas.openxmlformats.org/officeDocument/2006/relationships/slide" Target="slide48.xml"/><Relationship Id="rId22" Type="http://schemas.openxmlformats.org/officeDocument/2006/relationships/slide" Target="slide65.xml"/></Relationships>
</file>

<file path=ppt/slides/_rels/slide65.xml.rels><?xml version="1.0" encoding="UTF-8" standalone="yes"?>
<Relationships xmlns="http://schemas.openxmlformats.org/package/2006/relationships"><Relationship Id="rId8" Type="http://schemas.openxmlformats.org/officeDocument/2006/relationships/package" Target="../embeddings/Microsoft_Word_Document47.docx"/><Relationship Id="rId13" Type="http://schemas.openxmlformats.org/officeDocument/2006/relationships/slide" Target="slide45.xml"/><Relationship Id="rId18" Type="http://schemas.openxmlformats.org/officeDocument/2006/relationships/slide" Target="slide53.xml"/><Relationship Id="rId3" Type="http://schemas.openxmlformats.org/officeDocument/2006/relationships/oleObject" Target="../embeddings/oleObject47.bin"/><Relationship Id="rId21" Type="http://schemas.openxmlformats.org/officeDocument/2006/relationships/slide" Target="slide58.xml"/><Relationship Id="rId7" Type="http://schemas.openxmlformats.org/officeDocument/2006/relationships/oleObject" Target="../embeddings/oleObject48.bin"/><Relationship Id="rId12" Type="http://schemas.openxmlformats.org/officeDocument/2006/relationships/slide" Target="slide44.xml"/><Relationship Id="rId17" Type="http://schemas.openxmlformats.org/officeDocument/2006/relationships/slide" Target="slide51.xml"/><Relationship Id="rId2" Type="http://schemas.openxmlformats.org/officeDocument/2006/relationships/slideLayout" Target="../slideLayouts/slideLayout1.xml"/><Relationship Id="rId16" Type="http://schemas.openxmlformats.org/officeDocument/2006/relationships/slide" Target="slide49.xml"/><Relationship Id="rId20" Type="http://schemas.openxmlformats.org/officeDocument/2006/relationships/slide" Target="slide56.xml"/><Relationship Id="rId1" Type="http://schemas.openxmlformats.org/officeDocument/2006/relationships/vmlDrawing" Target="../drawings/vmlDrawing24.vml"/><Relationship Id="rId6" Type="http://schemas.openxmlformats.org/officeDocument/2006/relationships/image" Target="../media/image57.png"/><Relationship Id="rId11" Type="http://schemas.openxmlformats.org/officeDocument/2006/relationships/slide" Target="slide43.xml"/><Relationship Id="rId5" Type="http://schemas.openxmlformats.org/officeDocument/2006/relationships/image" Target="../media/image55.emf"/><Relationship Id="rId15" Type="http://schemas.openxmlformats.org/officeDocument/2006/relationships/slide" Target="slide48.xml"/><Relationship Id="rId23" Type="http://schemas.openxmlformats.org/officeDocument/2006/relationships/slide" Target="slide65.xml"/><Relationship Id="rId10" Type="http://schemas.openxmlformats.org/officeDocument/2006/relationships/slide" Target="slide41.xml"/><Relationship Id="rId19" Type="http://schemas.openxmlformats.org/officeDocument/2006/relationships/slide" Target="slide54.xml"/><Relationship Id="rId4" Type="http://schemas.openxmlformats.org/officeDocument/2006/relationships/package" Target="../embeddings/Microsoft_Word_Document46.docx"/><Relationship Id="rId9" Type="http://schemas.openxmlformats.org/officeDocument/2006/relationships/image" Target="../media/image56.emf"/><Relationship Id="rId14" Type="http://schemas.openxmlformats.org/officeDocument/2006/relationships/slide" Target="slide46.xml"/><Relationship Id="rId22" Type="http://schemas.openxmlformats.org/officeDocument/2006/relationships/slide" Target="slide60.xml"/></Relationships>
</file>

<file path=ppt/slides/_rels/slide66.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3" Type="http://schemas.openxmlformats.org/officeDocument/2006/relationships/oleObject" Target="../embeddings/oleObject49.bin"/><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1" Type="http://schemas.openxmlformats.org/officeDocument/2006/relationships/vmlDrawing" Target="../drawings/vmlDrawing25.v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image" Target="../media/image58.emf"/><Relationship Id="rId15" Type="http://schemas.openxmlformats.org/officeDocument/2006/relationships/slide" Target="slide54.xml"/><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48.docx"/><Relationship Id="rId9" Type="http://schemas.openxmlformats.org/officeDocument/2006/relationships/slide" Target="slide45.xml"/><Relationship Id="rId14" Type="http://schemas.openxmlformats.org/officeDocument/2006/relationships/slide" Target="slide53.xml"/></Relationships>
</file>

<file path=ppt/slides/_rels/slide67.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26" Type="http://schemas.openxmlformats.org/officeDocument/2006/relationships/oleObject" Target="../embeddings/oleObject53.bin"/><Relationship Id="rId3" Type="http://schemas.openxmlformats.org/officeDocument/2006/relationships/oleObject" Target="../embeddings/oleObject50.bin"/><Relationship Id="rId21" Type="http://schemas.openxmlformats.org/officeDocument/2006/relationships/package" Target="../embeddings/Microsoft_Word_Document50.docx"/><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5" Type="http://schemas.openxmlformats.org/officeDocument/2006/relationships/image" Target="../media/image61.emf"/><Relationship Id="rId2" Type="http://schemas.openxmlformats.org/officeDocument/2006/relationships/slideLayout" Target="../slideLayouts/slideLayout1.xml"/><Relationship Id="rId16" Type="http://schemas.openxmlformats.org/officeDocument/2006/relationships/slide" Target="slide56.xml"/><Relationship Id="rId20" Type="http://schemas.openxmlformats.org/officeDocument/2006/relationships/oleObject" Target="../embeddings/oleObject51.bin"/><Relationship Id="rId1" Type="http://schemas.openxmlformats.org/officeDocument/2006/relationships/vmlDrawing" Target="../drawings/vmlDrawing26.vml"/><Relationship Id="rId6" Type="http://schemas.openxmlformats.org/officeDocument/2006/relationships/slide" Target="slide41.xml"/><Relationship Id="rId11" Type="http://schemas.openxmlformats.org/officeDocument/2006/relationships/slide" Target="slide48.xml"/><Relationship Id="rId24" Type="http://schemas.openxmlformats.org/officeDocument/2006/relationships/package" Target="../embeddings/Microsoft_Word_Document51.docx"/><Relationship Id="rId5" Type="http://schemas.openxmlformats.org/officeDocument/2006/relationships/image" Target="../media/image59.emf"/><Relationship Id="rId15" Type="http://schemas.openxmlformats.org/officeDocument/2006/relationships/slide" Target="slide54.xml"/><Relationship Id="rId23" Type="http://schemas.openxmlformats.org/officeDocument/2006/relationships/oleObject" Target="../embeddings/oleObject52.bin"/><Relationship Id="rId28" Type="http://schemas.openxmlformats.org/officeDocument/2006/relationships/image" Target="../media/image62.emf"/><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49.docx"/><Relationship Id="rId9" Type="http://schemas.openxmlformats.org/officeDocument/2006/relationships/slide" Target="slide45.xml"/><Relationship Id="rId14" Type="http://schemas.openxmlformats.org/officeDocument/2006/relationships/slide" Target="slide53.xml"/><Relationship Id="rId22" Type="http://schemas.openxmlformats.org/officeDocument/2006/relationships/image" Target="../media/image60.emf"/><Relationship Id="rId27" Type="http://schemas.openxmlformats.org/officeDocument/2006/relationships/package" Target="../embeddings/Microsoft_Word_Document52.docx"/></Relationships>
</file>

<file path=ppt/slides/_rels/slide6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6.xml"/><Relationship Id="rId3" Type="http://schemas.openxmlformats.org/officeDocument/2006/relationships/slide" Target="slide41.xml"/><Relationship Id="rId7" Type="http://schemas.openxmlformats.org/officeDocument/2006/relationships/slide" Target="slide46.xml"/><Relationship Id="rId12" Type="http://schemas.openxmlformats.org/officeDocument/2006/relationships/slide" Target="slide54.xml"/><Relationship Id="rId2" Type="http://schemas.openxmlformats.org/officeDocument/2006/relationships/image" Target="../media/image63.png"/><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4.xml"/><Relationship Id="rId15" Type="http://schemas.openxmlformats.org/officeDocument/2006/relationships/slide" Target="slide60.xml"/><Relationship Id="rId10" Type="http://schemas.openxmlformats.org/officeDocument/2006/relationships/slide" Target="slide51.xml"/><Relationship Id="rId4" Type="http://schemas.openxmlformats.org/officeDocument/2006/relationships/slide" Target="slide43.xml"/><Relationship Id="rId9" Type="http://schemas.openxmlformats.org/officeDocument/2006/relationships/slide" Target="slide49.xml"/><Relationship Id="rId14" Type="http://schemas.openxmlformats.org/officeDocument/2006/relationships/slide" Target="slide58.xml"/></Relationships>
</file>

<file path=ppt/slides/_rels/slide6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1.xml"/><Relationship Id="rId18" Type="http://schemas.openxmlformats.org/officeDocument/2006/relationships/slide" Target="slide60.xml"/><Relationship Id="rId3" Type="http://schemas.openxmlformats.org/officeDocument/2006/relationships/oleObject" Target="../embeddings/oleObject54.bin"/><Relationship Id="rId7" Type="http://schemas.openxmlformats.org/officeDocument/2006/relationships/slide" Target="slide43.xml"/><Relationship Id="rId12" Type="http://schemas.openxmlformats.org/officeDocument/2006/relationships/slide" Target="slide49.xml"/><Relationship Id="rId17" Type="http://schemas.openxmlformats.org/officeDocument/2006/relationships/slide" Target="slide58.xml"/><Relationship Id="rId2" Type="http://schemas.openxmlformats.org/officeDocument/2006/relationships/slideLayout" Target="../slideLayouts/slideLayout1.xml"/><Relationship Id="rId16" Type="http://schemas.openxmlformats.org/officeDocument/2006/relationships/slide" Target="slide56.xml"/><Relationship Id="rId1" Type="http://schemas.openxmlformats.org/officeDocument/2006/relationships/vmlDrawing" Target="../drawings/vmlDrawing27.vml"/><Relationship Id="rId6" Type="http://schemas.openxmlformats.org/officeDocument/2006/relationships/slide" Target="slide41.xml"/><Relationship Id="rId11" Type="http://schemas.openxmlformats.org/officeDocument/2006/relationships/slide" Target="slide48.xml"/><Relationship Id="rId5" Type="http://schemas.openxmlformats.org/officeDocument/2006/relationships/image" Target="../media/image64.emf"/><Relationship Id="rId15" Type="http://schemas.openxmlformats.org/officeDocument/2006/relationships/slide" Target="slide54.xml"/><Relationship Id="rId10" Type="http://schemas.openxmlformats.org/officeDocument/2006/relationships/slide" Target="slide46.xml"/><Relationship Id="rId19" Type="http://schemas.openxmlformats.org/officeDocument/2006/relationships/slide" Target="slide65.xml"/><Relationship Id="rId4" Type="http://schemas.openxmlformats.org/officeDocument/2006/relationships/package" Target="../embeddings/Microsoft_Word_Document53.docx"/><Relationship Id="rId9" Type="http://schemas.openxmlformats.org/officeDocument/2006/relationships/slide" Target="slide45.xml"/><Relationship Id="rId14" Type="http://schemas.openxmlformats.org/officeDocument/2006/relationships/slide" Target="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slide" Target="slide7.xml"/><Relationship Id="rId3" Type="http://schemas.openxmlformats.org/officeDocument/2006/relationships/oleObject" Target="../embeddings/oleObject3.bin"/><Relationship Id="rId7" Type="http://schemas.openxmlformats.org/officeDocument/2006/relationships/package" Target="../embeddings/Microsoft_Word_Document4.docx"/><Relationship Id="rId12" Type="http://schemas.openxmlformats.org/officeDocument/2006/relationships/slide" Target="slide6.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emf"/><Relationship Id="rId5" Type="http://schemas.openxmlformats.org/officeDocument/2006/relationships/image" Target="../media/image8.emf"/><Relationship Id="rId15" Type="http://schemas.openxmlformats.org/officeDocument/2006/relationships/slide" Target="slide9.xml"/><Relationship Id="rId10" Type="http://schemas.openxmlformats.org/officeDocument/2006/relationships/package" Target="../embeddings/Microsoft_Word_Document5.docx"/><Relationship Id="rId4" Type="http://schemas.openxmlformats.org/officeDocument/2006/relationships/package" Target="../embeddings/Microsoft_Word_Document3.docx"/><Relationship Id="rId9" Type="http://schemas.openxmlformats.org/officeDocument/2006/relationships/oleObject" Target="../embeddings/oleObject5.bin"/><Relationship Id="rId1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16.xml"/><Relationship Id="rId5" Type="http://schemas.openxmlformats.org/officeDocument/2006/relationships/slide" Target="slide9.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90122" y="4211722"/>
            <a:ext cx="5745484" cy="1217641"/>
          </a:xfrm>
          <a:prstGeom prst="rect">
            <a:avLst/>
          </a:prstGeom>
        </p:spPr>
        <p:txBody>
          <a:bodyPr wrap="none">
            <a:spAutoFit/>
          </a:bodyPr>
          <a:lstStyle/>
          <a:p>
            <a:pPr algn="just">
              <a:lnSpc>
                <a:spcPct val="12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9</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氧化还原反应的计算及</a:t>
            </a:r>
            <a:endParaRPr lang="en-US" altLang="zh-CN" sz="32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方程式的配平</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564" name="文档" r:id="rId4" imgW="7174338" imgH="1036053" progId="Word.Document.12">
                  <p:embed/>
                </p:oleObj>
              </mc:Choice>
              <mc:Fallback>
                <p:oleObj name="文档" r:id="rId4" imgW="7174338" imgH="1036053" progId="Word.Document.12">
                  <p:embed/>
                  <p:pic>
                    <p:nvPicPr>
                      <p:cNvPr id="0" name=""/>
                      <p:cNvPicPr/>
                      <p:nvPr/>
                    </p:nvPicPr>
                    <p:blipFill>
                      <a:blip r:embed="rId5"/>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565" name="文档" r:id="rId7" imgW="11235436" imgH="1499026" progId="Word.Document.12">
                  <p:embed/>
                </p:oleObj>
              </mc:Choice>
              <mc:Fallback>
                <p:oleObj name="文档" r:id="rId7" imgW="11235436" imgH="1499026" progId="Word.Document.12">
                  <p:embed/>
                  <p:pic>
                    <p:nvPicPr>
                      <p:cNvPr id="0" name=""/>
                      <p:cNvPicPr/>
                      <p:nvPr/>
                    </p:nvPicPr>
                    <p:blipFill>
                      <a:blip r:embed="rId8"/>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50590" y="258334"/>
            <a:ext cx="1720343" cy="656846"/>
          </a:xfrm>
          <a:prstGeom prst="rect">
            <a:avLst/>
          </a:prstGeom>
        </p:spPr>
        <p:txBody>
          <a:bodyPr wrap="none">
            <a:spAutoFit/>
          </a:bodyPr>
          <a:lstStyle/>
          <a:p>
            <a:pPr algn="just">
              <a:lnSpc>
                <a:spcPct val="150000"/>
              </a:lnSpc>
              <a:defRPr/>
            </a:pPr>
            <a:r>
              <a:rPr lang="en-US" altLang="zh-CN" sz="2800" b="1" dirty="0" err="1" smtClean="0">
                <a:solidFill>
                  <a:srgbClr val="FF0000"/>
                </a:solidFill>
                <a:latin typeface="Times New Roman" pitchFamily="18" charset="0"/>
                <a:ea typeface="华文细黑" pitchFamily="2" charset="-122"/>
              </a:rPr>
              <a:t>HCOONa</a:t>
            </a:r>
            <a:endParaRPr lang="zh-CN" altLang="zh-CN" sz="900" b="1" dirty="0">
              <a:solidFill>
                <a:srgbClr val="FF0000"/>
              </a:solidFill>
              <a:latin typeface="宋体" pitchFamily="2" charset="-122"/>
              <a:ea typeface="黑体" pitchFamily="49" charset="-122"/>
            </a:endParaRPr>
          </a:p>
        </p:txBody>
      </p:sp>
      <p:sp>
        <p:nvSpPr>
          <p:cNvPr id="12" name="矩形 11"/>
          <p:cNvSpPr/>
          <p:nvPr/>
        </p:nvSpPr>
        <p:spPr>
          <a:xfrm>
            <a:off x="760591" y="-6049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3" name="矩形 12"/>
          <p:cNvSpPr/>
          <p:nvPr/>
        </p:nvSpPr>
        <p:spPr>
          <a:xfrm>
            <a:off x="21160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+6</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6779307" y="298498"/>
            <a:ext cx="784189"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5" name="矩形 14"/>
          <p:cNvSpPr/>
          <p:nvPr/>
        </p:nvSpPr>
        <p:spPr>
          <a:xfrm>
            <a:off x="6660996" y="-16117"/>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2597636" y="1055030"/>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665441" y="1012344"/>
            <a:ext cx="843501"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CO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8" name="矩形 17"/>
          <p:cNvSpPr/>
          <p:nvPr/>
        </p:nvSpPr>
        <p:spPr>
          <a:xfrm>
            <a:off x="5237787" y="102261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9" name="矩形 18"/>
          <p:cNvSpPr/>
          <p:nvPr/>
        </p:nvSpPr>
        <p:spPr>
          <a:xfrm>
            <a:off x="105082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20" name="矩形 19"/>
          <p:cNvSpPr/>
          <p:nvPr/>
        </p:nvSpPr>
        <p:spPr>
          <a:xfrm>
            <a:off x="477312" y="31741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cxnSp>
        <p:nvCxnSpPr>
          <p:cNvPr id="21" name="直接连接符 20"/>
          <p:cNvCxnSpPr/>
          <p:nvPr/>
        </p:nvCxnSpPr>
        <p:spPr>
          <a:xfrm>
            <a:off x="1466146" y="4108688"/>
            <a:ext cx="119873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linds(horizont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693490"/>
            <a:ext cx="11881320" cy="3323987"/>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2016</a:t>
            </a:r>
            <a:r>
              <a:rPr lang="zh-CN" altLang="en-US" sz="2800" dirty="0" smtClean="0">
                <a:latin typeface="Times New Roman" panose="02020603050405020304" pitchFamily="18" charset="0"/>
                <a:cs typeface="Times New Roman" panose="02020603050405020304" pitchFamily="18" charset="0"/>
              </a:rPr>
              <a:t>届 第一次六校联考）</a:t>
            </a:r>
            <a:r>
              <a:rPr lang="en-US" altLang="zh-CN" sz="2800" dirty="0" smtClean="0">
                <a:latin typeface="Times New Roman" panose="02020603050405020304" pitchFamily="18" charset="0"/>
                <a:cs typeface="Times New Roman" panose="02020603050405020304" pitchFamily="18" charset="0"/>
              </a:rPr>
              <a:t>8.12</a:t>
            </a:r>
            <a:r>
              <a:rPr lang="zh-CN" altLang="zh-CN" sz="2800" dirty="0">
                <a:latin typeface="Times New Roman" panose="02020603050405020304" pitchFamily="18" charset="0"/>
                <a:cs typeface="Times New Roman" panose="02020603050405020304" pitchFamily="18" charset="0"/>
              </a:rPr>
              <a:t>天津港特大爆炸事故现场有</a:t>
            </a:r>
            <a:r>
              <a:rPr lang="en-US" altLang="zh-CN" sz="2800" dirty="0">
                <a:latin typeface="Times New Roman" panose="02020603050405020304" pitchFamily="18" charset="0"/>
                <a:cs typeface="Times New Roman" panose="02020603050405020304" pitchFamily="18" charset="0"/>
              </a:rPr>
              <a:t>700</a:t>
            </a:r>
            <a:r>
              <a:rPr lang="zh-CN" altLang="zh-CN" sz="2800" dirty="0">
                <a:latin typeface="Times New Roman" panose="02020603050405020304" pitchFamily="18" charset="0"/>
                <a:cs typeface="Times New Roman" panose="02020603050405020304" pitchFamily="18" charset="0"/>
              </a:rPr>
              <a:t>吨</a:t>
            </a:r>
            <a:r>
              <a:rPr lang="zh-CN" altLang="zh-CN" sz="2800" dirty="0" smtClean="0">
                <a:latin typeface="Times New Roman" panose="02020603050405020304" pitchFamily="18" charset="0"/>
                <a:cs typeface="Times New Roman" panose="02020603050405020304" pitchFamily="18" charset="0"/>
              </a:rPr>
              <a:t>左右</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a:solidFill>
                  <a:srgbClr val="FF0000"/>
                </a:solidFill>
                <a:latin typeface="Times New Roman" panose="02020603050405020304" pitchFamily="18" charset="0"/>
                <a:cs typeface="Times New Roman" panose="02020603050405020304" pitchFamily="18" charset="0"/>
              </a:rPr>
              <a:t>氰化钠</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氰化钠剧毒。有少量因爆炸冲击发生泄漏。这些泄露的氰化钠可通过喷洒氧化剂双氧水的方式来处理，以减轻污染。</a:t>
            </a:r>
          </a:p>
          <a:p>
            <a:pPr>
              <a:lnSpc>
                <a:spcPct val="150000"/>
              </a:lnSpc>
            </a:pPr>
            <a:r>
              <a:rPr lang="en-US" altLang="zh-CN" sz="2800" dirty="0">
                <a:solidFill>
                  <a:srgbClr val="0000FF"/>
                </a:solidFill>
                <a:latin typeface="Times New Roman" panose="02020603050405020304" pitchFamily="18" charset="0"/>
                <a:cs typeface="Times New Roman" panose="02020603050405020304" pitchFamily="18" charset="0"/>
              </a:rPr>
              <a:t>(1) </a:t>
            </a:r>
            <a:r>
              <a:rPr lang="zh-CN" altLang="en-US" sz="2800" dirty="0" smtClean="0">
                <a:solidFill>
                  <a:srgbClr val="0000FF"/>
                </a:solidFill>
                <a:latin typeface="Times New Roman" panose="02020603050405020304" pitchFamily="18" charset="0"/>
                <a:cs typeface="Times New Roman" panose="02020603050405020304" pitchFamily="18" charset="0"/>
              </a:rPr>
              <a:t>在</a:t>
            </a:r>
            <a:r>
              <a:rPr lang="zh-CN" altLang="zh-CN" sz="2800" dirty="0" smtClean="0">
                <a:solidFill>
                  <a:srgbClr val="0000FF"/>
                </a:solidFill>
                <a:latin typeface="Times New Roman" panose="02020603050405020304" pitchFamily="18" charset="0"/>
                <a:cs typeface="Times New Roman" panose="02020603050405020304" pitchFamily="18" charset="0"/>
              </a:rPr>
              <a:t>偏</a:t>
            </a:r>
            <a:r>
              <a:rPr lang="zh-CN" altLang="zh-CN" sz="2800" dirty="0">
                <a:solidFill>
                  <a:srgbClr val="0000FF"/>
                </a:solidFill>
                <a:latin typeface="Times New Roman" panose="02020603050405020304" pitchFamily="18" charset="0"/>
                <a:cs typeface="Times New Roman" panose="02020603050405020304" pitchFamily="18" charset="0"/>
              </a:rPr>
              <a:t>碱性条件下，氰化钠溶液的</a:t>
            </a:r>
            <a:r>
              <a:rPr lang="en-US" altLang="zh-CN" sz="2800" dirty="0" smtClean="0">
                <a:solidFill>
                  <a:srgbClr val="FF0000"/>
                </a:solidFill>
                <a:latin typeface="Times New Roman" panose="02020603050405020304" pitchFamily="18" charset="0"/>
                <a:cs typeface="Times New Roman" panose="02020603050405020304" pitchFamily="18" charset="0"/>
              </a:rPr>
              <a:t>CN</a:t>
            </a:r>
            <a:r>
              <a:rPr lang="zh-CN" altLang="zh-CN" sz="2800"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dirty="0" smtClean="0">
                <a:solidFill>
                  <a:srgbClr val="FF0000"/>
                </a:solidFill>
                <a:latin typeface="Times New Roman" panose="02020603050405020304" pitchFamily="18" charset="0"/>
                <a:cs typeface="Times New Roman" panose="02020603050405020304" pitchFamily="18" charset="0"/>
              </a:rPr>
              <a:t>被</a:t>
            </a:r>
            <a:r>
              <a:rPr lang="zh-CN" altLang="zh-CN" sz="2800" dirty="0">
                <a:solidFill>
                  <a:srgbClr val="FF0000"/>
                </a:solidFill>
                <a:latin typeface="Times New Roman" panose="02020603050405020304" pitchFamily="18" charset="0"/>
                <a:cs typeface="Times New Roman" panose="02020603050405020304" pitchFamily="18" charset="0"/>
              </a:rPr>
              <a:t>双氧水氧化为</a:t>
            </a:r>
            <a:r>
              <a:rPr lang="en-US" altLang="zh-CN" sz="2800" dirty="0">
                <a:solidFill>
                  <a:srgbClr val="FF0000"/>
                </a:solidFill>
                <a:latin typeface="Times New Roman" panose="02020603050405020304" pitchFamily="18" charset="0"/>
                <a:cs typeface="Times New Roman" panose="02020603050405020304" pitchFamily="18" charset="0"/>
              </a:rPr>
              <a:t>HCO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r>
              <a:rPr lang="zh-CN" altLang="zh-CN" sz="2800" baseline="30000" dirty="0">
                <a:solidFill>
                  <a:srgbClr val="FF0000"/>
                </a:solidFill>
                <a:latin typeface="Times New Roman" panose="02020603050405020304" pitchFamily="18" charset="0"/>
                <a:cs typeface="Times New Roman" panose="02020603050405020304" pitchFamily="18" charset="0"/>
              </a:rPr>
              <a:t>﹣</a:t>
            </a:r>
            <a:r>
              <a:rPr lang="zh-CN" altLang="zh-CN" sz="2800" dirty="0">
                <a:solidFill>
                  <a:srgbClr val="0000FF"/>
                </a:solidFill>
                <a:latin typeface="Times New Roman" panose="02020603050405020304" pitchFamily="18" charset="0"/>
                <a:cs typeface="Times New Roman" panose="02020603050405020304" pitchFamily="18" charset="0"/>
              </a:rPr>
              <a:t>，同时放出</a:t>
            </a:r>
            <a:r>
              <a:rPr lang="en-US" altLang="zh-CN" sz="2800" dirty="0">
                <a:solidFill>
                  <a:srgbClr val="0000FF"/>
                </a:solidFill>
                <a:latin typeface="Times New Roman" panose="02020603050405020304" pitchFamily="18" charset="0"/>
                <a:cs typeface="Times New Roman" panose="02020603050405020304" pitchFamily="18" charset="0"/>
              </a:rPr>
              <a:t>NH</a:t>
            </a:r>
            <a:r>
              <a:rPr lang="en-US" altLang="zh-CN" sz="2800" baseline="-25000" dirty="0">
                <a:solidFill>
                  <a:srgbClr val="0000FF"/>
                </a:solidFill>
                <a:latin typeface="Times New Roman" panose="02020603050405020304" pitchFamily="18" charset="0"/>
                <a:cs typeface="Times New Roman" panose="02020603050405020304" pitchFamily="18" charset="0"/>
              </a:rPr>
              <a:t>3</a:t>
            </a:r>
            <a:r>
              <a:rPr lang="zh-CN" altLang="zh-CN" sz="2800" dirty="0">
                <a:solidFill>
                  <a:srgbClr val="0000FF"/>
                </a:solidFill>
                <a:latin typeface="Times New Roman" panose="02020603050405020304" pitchFamily="18" charset="0"/>
                <a:cs typeface="Times New Roman" panose="02020603050405020304" pitchFamily="18" charset="0"/>
              </a:rPr>
              <a:t>，该反应的离子方程式</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_______________________________________</a:t>
            </a:r>
            <a:r>
              <a:rPr lang="zh-CN" altLang="zh-CN" sz="2800" dirty="0" smtClean="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p:txBody>
      </p:sp>
      <p:sp>
        <p:nvSpPr>
          <p:cNvPr id="3" name="矩形 2"/>
          <p:cNvSpPr/>
          <p:nvPr/>
        </p:nvSpPr>
        <p:spPr>
          <a:xfrm>
            <a:off x="46534" y="4221882"/>
            <a:ext cx="11953328" cy="203132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河南高考模拟</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为了研究所制得的漂白粉的化学性质，</a:t>
            </a:r>
            <a:r>
              <a:rPr lang="zh-CN" altLang="zh-CN" sz="2800" dirty="0">
                <a:solidFill>
                  <a:srgbClr val="0000FF"/>
                </a:solidFill>
                <a:latin typeface="Times New Roman" panose="02020603050405020304" pitchFamily="18" charset="0"/>
                <a:cs typeface="Times New Roman" panose="02020603050405020304" pitchFamily="18" charset="0"/>
              </a:rPr>
              <a:t>某同学把少量漂白粉投入淡绿色的</a:t>
            </a:r>
            <a:r>
              <a:rPr lang="en-US" altLang="zh-CN" sz="2800" dirty="0">
                <a:solidFill>
                  <a:srgbClr val="0000FF"/>
                </a:solidFill>
                <a:latin typeface="Times New Roman" panose="02020603050405020304" pitchFamily="18" charset="0"/>
                <a:cs typeface="Times New Roman" panose="02020603050405020304" pitchFamily="18" charset="0"/>
              </a:rPr>
              <a:t>FeCl</a:t>
            </a:r>
            <a:r>
              <a:rPr lang="en-US" altLang="zh-CN" sz="2800" baseline="-25000" dirty="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溶液中，溶液变成棕黄色，且有红褐色沉淀生成，反应的离子方程式为</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___________</a:t>
            </a:r>
            <a:r>
              <a:rPr lang="zh-CN" altLang="zh-CN" sz="2800" dirty="0">
                <a:latin typeface="Times New Roman" panose="02020603050405020304" pitchFamily="18" charset="0"/>
                <a:cs typeface="Times New Roman" panose="02020603050405020304" pitchFamily="18" charset="0"/>
              </a:rPr>
              <a:t>。</a:t>
            </a:r>
          </a:p>
        </p:txBody>
      </p:sp>
      <p:sp>
        <p:nvSpPr>
          <p:cNvPr id="4" name="矩形 3"/>
          <p:cNvSpPr/>
          <p:nvPr/>
        </p:nvSpPr>
        <p:spPr>
          <a:xfrm>
            <a:off x="46534" y="-26590"/>
            <a:ext cx="8012130" cy="690574"/>
          </a:xfrm>
          <a:prstGeom prst="rect">
            <a:avLst/>
          </a:prstGeom>
        </p:spPr>
        <p:txBody>
          <a:bodyPr wrap="none">
            <a:spAutoFit/>
          </a:bodyPr>
          <a:lstStyle/>
          <a:p>
            <a:pPr algn="just">
              <a:lnSpc>
                <a:spcPts val="5500"/>
              </a:lnSpc>
              <a:spcAft>
                <a:spcPts val="0"/>
              </a:spcAft>
            </a:pPr>
            <a:r>
              <a:rPr lang="zh-CN" altLang="zh-CN" sz="3200" b="1" kern="100" dirty="0">
                <a:solidFill>
                  <a:srgbClr val="0000FF"/>
                </a:solidFill>
                <a:latin typeface="Times New Roman"/>
                <a:cs typeface="Times New Roman"/>
              </a:rPr>
              <a:t>题组四　信息型氧化还原反应方程式的书写</a:t>
            </a:r>
            <a:endParaRPr lang="zh-CN" altLang="zh-CN" sz="1100" kern="100" dirty="0">
              <a:latin typeface="宋体"/>
              <a:cs typeface="Courier New"/>
            </a:endParaRPr>
          </a:p>
        </p:txBody>
      </p:sp>
      <p:sp>
        <p:nvSpPr>
          <p:cNvPr id="5" name="矩形 4"/>
          <p:cNvSpPr/>
          <p:nvPr/>
        </p:nvSpPr>
        <p:spPr>
          <a:xfrm>
            <a:off x="7638196" y="108715"/>
            <a:ext cx="2646878"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（补充练习）</a:t>
            </a:r>
            <a:endParaRPr lang="zh-CN" altLang="en-US" sz="3200" b="1" dirty="0"/>
          </a:p>
        </p:txBody>
      </p:sp>
      <p:sp>
        <p:nvSpPr>
          <p:cNvPr id="6" name="矩形 5"/>
          <p:cNvSpPr/>
          <p:nvPr/>
        </p:nvSpPr>
        <p:spPr>
          <a:xfrm>
            <a:off x="5231110" y="3277067"/>
            <a:ext cx="6442789"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CN</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O==NH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dirty="0">
                <a:solidFill>
                  <a:srgbClr val="FF0000"/>
                </a:solidFill>
                <a:latin typeface="Times New Roman" panose="02020603050405020304" pitchFamily="18" charset="0"/>
                <a:cs typeface="Times New Roman" panose="02020603050405020304" pitchFamily="18" charset="0"/>
              </a:rPr>
              <a:t>↑+HCO</a:t>
            </a:r>
            <a:r>
              <a:rPr lang="en-US" altLang="zh-CN" sz="3200" b="1" baseline="-25000" dirty="0">
                <a:solidFill>
                  <a:srgbClr val="FF0000"/>
                </a:solidFill>
                <a:latin typeface="Times New Roman" panose="02020603050405020304" pitchFamily="18" charset="0"/>
                <a:cs typeface="Times New Roman" panose="02020603050405020304" pitchFamily="18" charset="0"/>
              </a:rPr>
              <a:t>3</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3142878" y="5581526"/>
            <a:ext cx="8352928"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6Fe</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3ClO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O===2Fe(OH)</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4Fe</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
        <p:nvSpPr>
          <p:cNvPr id="8" name="矩形 7"/>
          <p:cNvSpPr/>
          <p:nvPr/>
        </p:nvSpPr>
        <p:spPr>
          <a:xfrm>
            <a:off x="2998862" y="6098282"/>
            <a:ext cx="8784976"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OH</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49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62" y="6664324"/>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15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278"/>
          <a:stretch/>
        </p:blipFill>
        <p:spPr bwMode="auto">
          <a:xfrm>
            <a:off x="3922266" y="2672861"/>
            <a:ext cx="8099835" cy="126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769"/>
          <a:stretch/>
        </p:blipFill>
        <p:spPr bwMode="auto">
          <a:xfrm>
            <a:off x="3684003" y="4149874"/>
            <a:ext cx="8459875" cy="12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1"/>
          <p:cNvSpPr txBox="1"/>
          <p:nvPr/>
        </p:nvSpPr>
        <p:spPr>
          <a:xfrm>
            <a:off x="209586" y="170866"/>
            <a:ext cx="8837948" cy="633187"/>
          </a:xfrm>
          <a:prstGeom prst="rect">
            <a:avLst/>
          </a:prstGeom>
          <a:noFill/>
        </p:spPr>
        <p:txBody>
          <a:bodyPr wrap="square" anchor="ctr">
            <a:spAutoFit/>
          </a:bodyPr>
          <a:lstStyle/>
          <a:p>
            <a:pPr defTabSz="1219140" fontAlgn="auto">
              <a:lnSpc>
                <a:spcPct val="120000"/>
              </a:lnSpc>
              <a:spcBef>
                <a:spcPts val="0"/>
              </a:spcBef>
              <a:spcAft>
                <a:spcPts val="0"/>
              </a:spcAft>
              <a:defRPr/>
            </a:pPr>
            <a:r>
              <a:rPr lang="zh-CN" altLang="en-US" sz="3200" b="1" dirty="0" smtClean="0">
                <a:solidFill>
                  <a:srgbClr val="0000FF"/>
                </a:solidFill>
                <a:latin typeface="+mj-ea"/>
                <a:ea typeface="+mj-ea"/>
              </a:rPr>
              <a:t>补充讲解：</a:t>
            </a:r>
            <a:r>
              <a:rPr lang="zh-CN" altLang="zh-CN" sz="3200" b="1" dirty="0" smtClean="0">
                <a:solidFill>
                  <a:srgbClr val="0000FF"/>
                </a:solidFill>
                <a:latin typeface="+mj-ea"/>
                <a:ea typeface="+mj-ea"/>
              </a:rPr>
              <a:t>基于</a:t>
            </a:r>
            <a:r>
              <a:rPr lang="en-US" altLang="zh-CN" sz="3200" b="1" dirty="0" smtClean="0">
                <a:solidFill>
                  <a:srgbClr val="0000FF"/>
                </a:solidFill>
                <a:latin typeface="+mj-ea"/>
                <a:ea typeface="+mj-ea"/>
              </a:rPr>
              <a:t>“</a:t>
            </a:r>
            <a:r>
              <a:rPr lang="zh-CN" altLang="en-US" sz="3200" b="1" dirty="0" smtClean="0">
                <a:solidFill>
                  <a:srgbClr val="0000FF"/>
                </a:solidFill>
                <a:latin typeface="+mj-ea"/>
                <a:ea typeface="+mj-ea"/>
              </a:rPr>
              <a:t>单</a:t>
            </a:r>
            <a:r>
              <a:rPr lang="zh-CN" altLang="zh-CN" sz="3200" b="1" dirty="0" smtClean="0">
                <a:solidFill>
                  <a:srgbClr val="0000FF"/>
                </a:solidFill>
                <a:latin typeface="+mj-ea"/>
                <a:ea typeface="+mj-ea"/>
              </a:rPr>
              <a:t>线</a:t>
            </a:r>
            <a:r>
              <a:rPr lang="zh-CN" altLang="zh-CN" sz="3200" b="1" dirty="0">
                <a:solidFill>
                  <a:srgbClr val="0000FF"/>
                </a:solidFill>
                <a:latin typeface="+mj-ea"/>
                <a:ea typeface="+mj-ea"/>
              </a:rPr>
              <a:t>桥</a:t>
            </a:r>
            <a:r>
              <a:rPr lang="en-US" altLang="zh-CN" sz="3200" b="1" dirty="0">
                <a:solidFill>
                  <a:srgbClr val="0000FF"/>
                </a:solidFill>
                <a:latin typeface="+mj-ea"/>
                <a:ea typeface="+mj-ea"/>
              </a:rPr>
              <a:t>”</a:t>
            </a:r>
            <a:r>
              <a:rPr lang="zh-CN" altLang="zh-CN" sz="3200" b="1" dirty="0" smtClean="0">
                <a:solidFill>
                  <a:srgbClr val="0000FF"/>
                </a:solidFill>
                <a:latin typeface="+mj-ea"/>
                <a:ea typeface="+mj-ea"/>
              </a:rPr>
              <a:t>理解氧化还原反应</a:t>
            </a:r>
            <a:endParaRPr lang="zh-CN" altLang="zh-CN" sz="3200" b="1" dirty="0">
              <a:solidFill>
                <a:srgbClr val="0000FF"/>
              </a:solidFill>
              <a:latin typeface="+mj-ea"/>
              <a:ea typeface="+mj-ea"/>
            </a:endParaRPr>
          </a:p>
        </p:txBody>
      </p:sp>
      <p:sp>
        <p:nvSpPr>
          <p:cNvPr id="43" name="矩形 42"/>
          <p:cNvSpPr/>
          <p:nvPr/>
        </p:nvSpPr>
        <p:spPr>
          <a:xfrm>
            <a:off x="398194" y="909514"/>
            <a:ext cx="5480988"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rPr>
              <a:t>1.</a:t>
            </a:r>
            <a:r>
              <a:rPr lang="zh-CN" altLang="en-US" sz="2800" b="1" kern="100" dirty="0" smtClean="0">
                <a:solidFill>
                  <a:srgbClr val="FF0000"/>
                </a:solidFill>
                <a:latin typeface="Times New Roman"/>
                <a:ea typeface="华文细黑"/>
              </a:rPr>
              <a:t>还原剂给电子，氧化剂得电子；</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电子由还原剂指向氧化剂；</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3.</a:t>
            </a:r>
            <a:r>
              <a:rPr lang="zh-CN" altLang="en-US" sz="2800" b="1" kern="100" dirty="0" smtClean="0">
                <a:solidFill>
                  <a:srgbClr val="FF0000"/>
                </a:solidFill>
                <a:latin typeface="Times New Roman"/>
                <a:ea typeface="华文细黑"/>
              </a:rPr>
              <a:t>歧化反应，电子自身转移；</a:t>
            </a:r>
            <a:endParaRPr lang="en-US" altLang="zh-CN" sz="2800" b="1" kern="100" dirty="0" smtClean="0">
              <a:solidFill>
                <a:srgbClr val="0000FF"/>
              </a:solidFill>
              <a:latin typeface="Times New Roman"/>
              <a:ea typeface="华文细黑"/>
            </a:endParaRPr>
          </a:p>
        </p:txBody>
      </p:sp>
      <p:sp>
        <p:nvSpPr>
          <p:cNvPr id="44" name="矩形 43"/>
          <p:cNvSpPr/>
          <p:nvPr/>
        </p:nvSpPr>
        <p:spPr>
          <a:xfrm>
            <a:off x="6167214" y="1989634"/>
            <a:ext cx="5256584" cy="646331"/>
          </a:xfrm>
          <a:prstGeom prst="rect">
            <a:avLst/>
          </a:prstGeom>
        </p:spPr>
        <p:txBody>
          <a:bodyPr wrap="square">
            <a:spAutoFit/>
          </a:bodyPr>
          <a:lstStyle/>
          <a:p>
            <a:pPr>
              <a:defRPr/>
            </a:pPr>
            <a:r>
              <a:rPr lang="en-US" altLang="zh-CN" sz="3600" kern="100" dirty="0" smtClean="0">
                <a:latin typeface="Times New Roman"/>
                <a:ea typeface="华文细黑"/>
                <a:cs typeface="Times New Roman"/>
              </a:rPr>
              <a:t>2H</a:t>
            </a:r>
            <a:r>
              <a:rPr lang="en-US" altLang="zh-CN" sz="3600" kern="100" baseline="-25000" dirty="0" smtClean="0">
                <a:latin typeface="Times New Roman"/>
                <a:ea typeface="华文细黑"/>
                <a:cs typeface="Times New Roman"/>
              </a:rPr>
              <a:t>2</a:t>
            </a:r>
            <a:r>
              <a:rPr lang="en-US" altLang="zh-CN" sz="3600" kern="100" dirty="0" smtClean="0">
                <a:latin typeface="Times New Roman"/>
                <a:ea typeface="华文细黑"/>
                <a:cs typeface="Times New Roman"/>
              </a:rPr>
              <a:t>S + SO</a:t>
            </a:r>
            <a:r>
              <a:rPr lang="en-US" altLang="zh-CN" sz="3600" kern="100" baseline="-25000" dirty="0" smtClean="0">
                <a:latin typeface="Times New Roman"/>
                <a:ea typeface="华文细黑"/>
                <a:cs typeface="Times New Roman"/>
              </a:rPr>
              <a:t>2</a:t>
            </a:r>
            <a:r>
              <a:rPr lang="en-US" altLang="zh-CN" sz="3600" kern="100" baseline="30000" dirty="0" smtClean="0">
                <a:latin typeface="Times New Roman"/>
                <a:ea typeface="华文细黑"/>
                <a:cs typeface="Courier New"/>
              </a:rPr>
              <a:t> </a:t>
            </a:r>
            <a:r>
              <a:rPr lang="en-US" altLang="zh-CN" sz="3600" kern="100" spc="-80" dirty="0" smtClean="0">
                <a:latin typeface="Times New Roman"/>
                <a:ea typeface="华文细黑"/>
                <a:cs typeface="Courier New"/>
              </a:rPr>
              <a:t>=</a:t>
            </a:r>
            <a:r>
              <a:rPr lang="en-US" altLang="zh-CN" sz="3600" kern="100" dirty="0" smtClean="0">
                <a:latin typeface="Times New Roman"/>
                <a:ea typeface="华文细黑"/>
                <a:cs typeface="Courier New"/>
              </a:rPr>
              <a:t>= 3S + 2H</a:t>
            </a:r>
            <a:r>
              <a:rPr lang="en-US" altLang="zh-CN" sz="3600" kern="100" baseline="-25000" dirty="0" smtClean="0">
                <a:latin typeface="Times New Roman"/>
                <a:ea typeface="华文细黑"/>
                <a:cs typeface="Courier New"/>
              </a:rPr>
              <a:t>2</a:t>
            </a:r>
            <a:r>
              <a:rPr lang="en-US" altLang="zh-CN" sz="3600" kern="100" dirty="0" smtClean="0">
                <a:latin typeface="Times New Roman"/>
                <a:ea typeface="华文细黑"/>
                <a:cs typeface="Courier New"/>
              </a:rPr>
              <a:t>O</a:t>
            </a:r>
            <a:endParaRPr lang="zh-CN" altLang="en-US" sz="3600" dirty="0"/>
          </a:p>
        </p:txBody>
      </p:sp>
      <p:grpSp>
        <p:nvGrpSpPr>
          <p:cNvPr id="32" name="组合 31"/>
          <p:cNvGrpSpPr/>
          <p:nvPr/>
        </p:nvGrpSpPr>
        <p:grpSpPr>
          <a:xfrm>
            <a:off x="7077620" y="1666662"/>
            <a:ext cx="792000" cy="432048"/>
            <a:chOff x="7077620" y="1666662"/>
            <a:chExt cx="792000" cy="432048"/>
          </a:xfrm>
        </p:grpSpPr>
        <p:cxnSp>
          <p:nvCxnSpPr>
            <p:cNvPr id="11" name="直接连接符 10"/>
            <p:cNvCxnSpPr/>
            <p:nvPr/>
          </p:nvCxnSpPr>
          <p:spPr>
            <a:xfrm flipV="1">
              <a:off x="7077620" y="1666662"/>
              <a:ext cx="0"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77620" y="1666662"/>
              <a:ext cx="79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7863140" y="1666662"/>
            <a:ext cx="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48458" y="1125538"/>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4e-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4295006" y="6013371"/>
            <a:ext cx="7727095" cy="584775"/>
            <a:chOff x="1310959" y="3055674"/>
            <a:chExt cx="7848872" cy="584775"/>
          </a:xfrm>
        </p:grpSpPr>
        <p:sp>
          <p:nvSpPr>
            <p:cNvPr id="14" name="矩形 13"/>
            <p:cNvSpPr/>
            <p:nvPr/>
          </p:nvSpPr>
          <p:spPr>
            <a:xfrm>
              <a:off x="1310959" y="3055674"/>
              <a:ext cx="7848872" cy="584775"/>
            </a:xfrm>
            <a:prstGeom prst="rect">
              <a:avLst/>
            </a:prstGeom>
          </p:spPr>
          <p:txBody>
            <a:bodyPr wrap="square">
              <a:spAutoFit/>
            </a:bodyPr>
            <a:lstStyle/>
            <a:p>
              <a:r>
                <a:rPr lang="en-US" altLang="zh-CN" sz="3200" kern="100" dirty="0" smtClean="0">
                  <a:latin typeface="Times New Roman"/>
                  <a:ea typeface="华文细黑"/>
                  <a:cs typeface="Courier New"/>
                </a:rPr>
                <a:t>3Cl</a:t>
              </a:r>
              <a:r>
                <a:rPr lang="en-US" altLang="zh-CN" sz="3200" kern="100" baseline="-25000" dirty="0" smtClean="0">
                  <a:latin typeface="Times New Roman"/>
                  <a:ea typeface="华文细黑"/>
                  <a:cs typeface="Courier New"/>
                </a:rPr>
                <a:t>2</a:t>
              </a:r>
              <a:r>
                <a:rPr lang="zh-CN" altLang="zh-CN" sz="3200" kern="100" dirty="0" smtClean="0">
                  <a:latin typeface="Times New Roman"/>
                  <a:ea typeface="华文细黑"/>
                  <a:cs typeface="Times New Roman"/>
                </a:rPr>
                <a:t>＋</a:t>
              </a:r>
              <a:r>
                <a:rPr lang="en-US" altLang="zh-CN" sz="3200" kern="100" dirty="0" smtClean="0">
                  <a:latin typeface="Times New Roman"/>
                  <a:ea typeface="华文细黑"/>
                  <a:cs typeface="Courier New"/>
                </a:rPr>
                <a:t>6NaOH</a:t>
              </a:r>
              <a:r>
                <a:rPr lang="en-US" altLang="zh-CN" sz="3200" kern="100" spc="-80" dirty="0" smtClean="0">
                  <a:latin typeface="Times New Roman"/>
                  <a:ea typeface="华文细黑"/>
                  <a:cs typeface="Courier New"/>
                </a:rPr>
                <a:t>==</a:t>
              </a:r>
              <a:r>
                <a:rPr lang="en-US" altLang="zh-CN" sz="3200" kern="100" dirty="0" smtClean="0">
                  <a:latin typeface="Times New Roman"/>
                  <a:ea typeface="华文细黑"/>
                  <a:cs typeface="Courier New"/>
                </a:rPr>
                <a:t>=5NaCl</a:t>
              </a:r>
              <a:r>
                <a:rPr lang="zh-CN" altLang="zh-CN" sz="3200" kern="100" dirty="0" smtClean="0">
                  <a:latin typeface="Times New Roman"/>
                  <a:ea typeface="华文细黑"/>
                  <a:cs typeface="Times New Roman"/>
                </a:rPr>
                <a:t>＋</a:t>
              </a:r>
              <a:r>
                <a:rPr lang="en-US" altLang="zh-CN" sz="3200" kern="100" dirty="0" smtClean="0">
                  <a:latin typeface="Times New Roman"/>
                  <a:ea typeface="华文细黑"/>
                  <a:cs typeface="Courier New"/>
                </a:rPr>
                <a:t>1NaClO</a:t>
              </a:r>
              <a:r>
                <a:rPr lang="en-US" altLang="zh-CN" sz="3200" kern="100" baseline="-25000" dirty="0" smtClean="0">
                  <a:latin typeface="Times New Roman"/>
                  <a:ea typeface="华文细黑"/>
                  <a:cs typeface="Courier New"/>
                </a:rPr>
                <a:t>3</a:t>
              </a:r>
              <a:r>
                <a:rPr lang="zh-CN" altLang="zh-CN" sz="3200" kern="100" dirty="0" smtClean="0">
                  <a:latin typeface="Times New Roman"/>
                  <a:ea typeface="华文细黑"/>
                  <a:cs typeface="Times New Roman"/>
                </a:rPr>
                <a:t>＋</a:t>
              </a:r>
              <a:r>
                <a:rPr lang="en-US" altLang="zh-CN" sz="3200" kern="100" dirty="0" smtClean="0">
                  <a:latin typeface="Times New Roman"/>
                  <a:ea typeface="华文细黑"/>
                  <a:cs typeface="Courier New"/>
                </a:rPr>
                <a:t>3H</a:t>
              </a:r>
              <a:r>
                <a:rPr lang="en-US" altLang="zh-CN" sz="3200" kern="100" baseline="-25000" dirty="0" smtClean="0">
                  <a:latin typeface="Times New Roman"/>
                  <a:ea typeface="华文细黑"/>
                  <a:cs typeface="Courier New"/>
                </a:rPr>
                <a:t>2</a:t>
              </a:r>
              <a:r>
                <a:rPr lang="en-US" altLang="zh-CN" sz="3200" kern="100" dirty="0" smtClean="0">
                  <a:latin typeface="Times New Roman"/>
                  <a:ea typeface="华文细黑"/>
                  <a:cs typeface="Courier New"/>
                </a:rPr>
                <a:t>O</a:t>
              </a:r>
              <a:endParaRPr lang="zh-CN" altLang="en-US" sz="3200" dirty="0"/>
            </a:p>
          </p:txBody>
        </p:sp>
        <p:sp>
          <p:nvSpPr>
            <p:cNvPr id="15" name="等腰三角形 14"/>
            <p:cNvSpPr/>
            <p:nvPr/>
          </p:nvSpPr>
          <p:spPr>
            <a:xfrm>
              <a:off x="3969990" y="3075503"/>
              <a:ext cx="301805"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4525298" y="5836915"/>
            <a:ext cx="405080" cy="288032"/>
            <a:chOff x="4525298" y="5836915"/>
            <a:chExt cx="405080" cy="288032"/>
          </a:xfrm>
        </p:grpSpPr>
        <p:cxnSp>
          <p:nvCxnSpPr>
            <p:cNvPr id="19" name="直接连接符 18"/>
            <p:cNvCxnSpPr/>
            <p:nvPr/>
          </p:nvCxnSpPr>
          <p:spPr>
            <a:xfrm flipH="1">
              <a:off x="4543852" y="5843955"/>
              <a:ext cx="38652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25298" y="5836915"/>
              <a:ext cx="405080" cy="288032"/>
              <a:chOff x="4525298" y="5836915"/>
              <a:chExt cx="405080" cy="288032"/>
            </a:xfrm>
          </p:grpSpPr>
          <p:cxnSp>
            <p:nvCxnSpPr>
              <p:cNvPr id="3" name="直接连接符 2"/>
              <p:cNvCxnSpPr/>
              <p:nvPr/>
            </p:nvCxnSpPr>
            <p:spPr>
              <a:xfrm flipH="1" flipV="1">
                <a:off x="4525298" y="5836915"/>
                <a:ext cx="144016" cy="2880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737115" y="5836915"/>
                <a:ext cx="193263"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3" name="TextBox 22"/>
          <p:cNvSpPr txBox="1"/>
          <p:nvPr/>
        </p:nvSpPr>
        <p:spPr>
          <a:xfrm>
            <a:off x="4405114" y="5302002"/>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5e-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xEl>
                                              <p:pRg st="1" end="1"/>
                                            </p:txEl>
                                          </p:spTgt>
                                        </p:tgtEl>
                                        <p:attrNameLst>
                                          <p:attrName>style.visibility</p:attrName>
                                        </p:attrNameLst>
                                      </p:cBhvr>
                                      <p:to>
                                        <p:strVal val="visible"/>
                                      </p:to>
                                    </p:set>
                                    <p:animEffect transition="in" filter="fade">
                                      <p:cBhvr>
                                        <p:cTn id="14" dur="1000"/>
                                        <p:tgtEl>
                                          <p:spTgt spid="43">
                                            <p:txEl>
                                              <p:pRg st="1" end="1"/>
                                            </p:txEl>
                                          </p:spTgt>
                                        </p:tgtEl>
                                      </p:cBhvr>
                                    </p:animEffect>
                                    <p:anim calcmode="lin" valueType="num">
                                      <p:cBhvr>
                                        <p:cTn id="1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animEffect transition="in" filter="fade">
                                      <p:cBhvr>
                                        <p:cTn id="21" dur="1000"/>
                                        <p:tgtEl>
                                          <p:spTgt spid="43">
                                            <p:txEl>
                                              <p:pRg st="2" end="2"/>
                                            </p:txEl>
                                          </p:spTgt>
                                        </p:tgtEl>
                                      </p:cBhvr>
                                    </p:animEffect>
                                    <p:anim calcmode="lin" valueType="num">
                                      <p:cBhvr>
                                        <p:cTn id="22"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1515"/>
                                        </p:tgtEl>
                                        <p:attrNameLst>
                                          <p:attrName>style.visibility</p:attrName>
                                        </p:attrNameLst>
                                      </p:cBhvr>
                                      <p:to>
                                        <p:strVal val="visible"/>
                                      </p:to>
                                    </p:set>
                                    <p:animEffect transition="in" filter="fade">
                                      <p:cBhvr>
                                        <p:cTn id="48" dur="1000"/>
                                        <p:tgtEl>
                                          <p:spTgt spid="21515"/>
                                        </p:tgtEl>
                                      </p:cBhvr>
                                    </p:animEffect>
                                    <p:anim calcmode="lin" valueType="num">
                                      <p:cBhvr>
                                        <p:cTn id="49" dur="1000" fill="hold"/>
                                        <p:tgtEl>
                                          <p:spTgt spid="21515"/>
                                        </p:tgtEl>
                                        <p:attrNameLst>
                                          <p:attrName>ppt_x</p:attrName>
                                        </p:attrNameLst>
                                      </p:cBhvr>
                                      <p:tavLst>
                                        <p:tav tm="0">
                                          <p:val>
                                            <p:strVal val="#ppt_x"/>
                                          </p:val>
                                        </p:tav>
                                        <p:tav tm="100000">
                                          <p:val>
                                            <p:strVal val="#ppt_x"/>
                                          </p:val>
                                        </p:tav>
                                      </p:tavLst>
                                    </p:anim>
                                    <p:anim calcmode="lin" valueType="num">
                                      <p:cBhvr>
                                        <p:cTn id="50" dur="1000" fill="hold"/>
                                        <p:tgtEl>
                                          <p:spTgt spid="215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1516"/>
                                        </p:tgtEl>
                                        <p:attrNameLst>
                                          <p:attrName>style.visibility</p:attrName>
                                        </p:attrNameLst>
                                      </p:cBhvr>
                                      <p:to>
                                        <p:strVal val="visible"/>
                                      </p:to>
                                    </p:set>
                                    <p:animEffect transition="in" filter="fade">
                                      <p:cBhvr>
                                        <p:cTn id="55" dur="1000"/>
                                        <p:tgtEl>
                                          <p:spTgt spid="21516"/>
                                        </p:tgtEl>
                                      </p:cBhvr>
                                    </p:animEffect>
                                    <p:anim calcmode="lin" valueType="num">
                                      <p:cBhvr>
                                        <p:cTn id="56" dur="1000" fill="hold"/>
                                        <p:tgtEl>
                                          <p:spTgt spid="21516"/>
                                        </p:tgtEl>
                                        <p:attrNameLst>
                                          <p:attrName>ppt_x</p:attrName>
                                        </p:attrNameLst>
                                      </p:cBhvr>
                                      <p:tavLst>
                                        <p:tav tm="0">
                                          <p:val>
                                            <p:strVal val="#ppt_x"/>
                                          </p:val>
                                        </p:tav>
                                        <p:tav tm="100000">
                                          <p:val>
                                            <p:strVal val="#ppt_x"/>
                                          </p:val>
                                        </p:tav>
                                      </p:tavLst>
                                    </p:anim>
                                    <p:anim calcmode="lin" valueType="num">
                                      <p:cBhvr>
                                        <p:cTn id="57" dur="1000" fill="hold"/>
                                        <p:tgtEl>
                                          <p:spTgt spid="2151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down)">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arn(inVertical)">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8"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4659" y="718542"/>
            <a:ext cx="11436006" cy="380550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对于氧化还原反应的计算，要根据</a:t>
            </a:r>
            <a:r>
              <a:rPr lang="zh-CN" altLang="zh-CN" sz="2800" b="1" kern="100" dirty="0">
                <a:solidFill>
                  <a:srgbClr val="FF0000"/>
                </a:solidFill>
                <a:latin typeface="Times New Roman"/>
                <a:ea typeface="华文细黑"/>
                <a:cs typeface="Times New Roman"/>
              </a:rPr>
              <a:t>氧化还原反应的实质</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反应中氧化剂得到的电子总数与还原剂失去的电子总数相等，即得失电子守恒。利用守恒思想，</a:t>
            </a:r>
            <a:r>
              <a:rPr lang="zh-CN" altLang="zh-CN" sz="2800" kern="100" dirty="0">
                <a:latin typeface="Times New Roman"/>
                <a:ea typeface="华文细黑"/>
                <a:cs typeface="Times New Roman"/>
              </a:rPr>
              <a:t>可以抛开繁琐的反应过程，</a:t>
            </a:r>
            <a:r>
              <a:rPr lang="zh-CN" altLang="zh-CN" sz="2800" b="1" kern="100" dirty="0">
                <a:solidFill>
                  <a:srgbClr val="0000FF"/>
                </a:solidFill>
                <a:latin typeface="Times New Roman"/>
                <a:ea typeface="华文细黑"/>
                <a:cs typeface="Times New Roman"/>
              </a:rPr>
              <a:t>可不写化学方程式，不追究中间反应过程，只要把物质分为初态和终态，</a:t>
            </a:r>
            <a:r>
              <a:rPr lang="zh-CN" altLang="zh-CN" sz="2800" kern="100" dirty="0">
                <a:latin typeface="Times New Roman"/>
                <a:ea typeface="华文细黑"/>
                <a:cs typeface="Times New Roman"/>
              </a:rPr>
              <a:t>从得电子与失电子两个方面进行整体思维，便可迅速获得正确结果。</a:t>
            </a:r>
            <a:endParaRPr lang="zh-CN" altLang="zh-CN" sz="2800" kern="100" dirty="0">
              <a:latin typeface="宋体"/>
              <a:cs typeface="Courier New"/>
            </a:endParaRPr>
          </a:p>
          <a:p>
            <a:pPr algn="just">
              <a:lnSpc>
                <a:spcPct val="150000"/>
              </a:lnSpc>
              <a:spcAft>
                <a:spcPts val="0"/>
              </a:spcAft>
              <a:tabLst>
                <a:tab pos="1890395" algn="l"/>
              </a:tabLst>
            </a:pPr>
            <a:endParaRPr lang="zh-CN" altLang="zh-CN" sz="800" kern="100" dirty="0">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507083"/>
            <a:ext cx="11733225"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a:t>
            </a:r>
            <a:r>
              <a:rPr lang="zh-CN" altLang="zh-CN" sz="2800" kern="100" dirty="0" smtClean="0">
                <a:latin typeface="Times New Roman"/>
                <a:ea typeface="华文细黑"/>
                <a:cs typeface="Times New Roman"/>
              </a:rPr>
              <a:t>气体</a:t>
            </a:r>
            <a:r>
              <a:rPr lang="zh-CN" altLang="en-US" sz="2800" kern="100" dirty="0">
                <a:latin typeface="Times New Roman"/>
                <a:ea typeface="华文细黑"/>
                <a:cs typeface="Times New Roman"/>
              </a:rPr>
              <a:t>又</a:t>
            </a:r>
            <a:r>
              <a:rPr lang="zh-CN" altLang="zh-CN" sz="2800" kern="100" dirty="0" smtClean="0">
                <a:latin typeface="Times New Roman"/>
                <a:ea typeface="华文细黑"/>
                <a:cs typeface="Times New Roman"/>
              </a:rPr>
              <a:t>完全</a:t>
            </a:r>
            <a:r>
              <a:rPr lang="zh-CN" altLang="zh-CN" sz="2800" kern="100" dirty="0">
                <a:latin typeface="Times New Roman"/>
                <a:ea typeface="华文细黑"/>
                <a:cs typeface="Times New Roman"/>
              </a:rPr>
              <a:t>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mL               C.30 </a:t>
            </a:r>
            <a:r>
              <a:rPr lang="en-US" altLang="zh-CN" sz="2800" kern="100" dirty="0">
                <a:latin typeface="Times New Roman"/>
                <a:ea typeface="华文细黑"/>
                <a:cs typeface="Courier New"/>
              </a:rPr>
              <a:t>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8255446" y="2545718"/>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a:t>
            </a:r>
            <a:endParaRPr lang="zh-CN" altLang="en-US" sz="3600" b="1" kern="100" dirty="0">
              <a:solidFill>
                <a:srgbClr val="FF0000"/>
              </a:solidFill>
              <a:latin typeface="Times New Roman"/>
              <a:cs typeface="Times New Roman"/>
            </a:endParaRPr>
          </a:p>
        </p:txBody>
      </p:sp>
      <p:sp>
        <p:nvSpPr>
          <p:cNvPr id="2" name="矩形 1"/>
          <p:cNvSpPr/>
          <p:nvPr/>
        </p:nvSpPr>
        <p:spPr>
          <a:xfrm>
            <a:off x="262558" y="45418"/>
            <a:ext cx="1266693" cy="523220"/>
          </a:xfrm>
          <a:prstGeom prst="rect">
            <a:avLst/>
          </a:prstGeom>
        </p:spPr>
        <p:txBody>
          <a:bodyPr wrap="none">
            <a:spAutoFit/>
          </a:bodyPr>
          <a:lstStyle/>
          <a:p>
            <a:r>
              <a:rPr lang="zh-CN" altLang="zh-CN" sz="2800" b="1" kern="100" dirty="0">
                <a:solidFill>
                  <a:srgbClr val="0000FF"/>
                </a:solidFill>
                <a:latin typeface="Times New Roman"/>
                <a:cs typeface="Times New Roman"/>
              </a:rPr>
              <a:t>题组三</a:t>
            </a:r>
            <a:endParaRPr lang="zh-CN" altLang="en-US" sz="2800" dirty="0"/>
          </a:p>
        </p:txBody>
      </p:sp>
      <p:sp>
        <p:nvSpPr>
          <p:cNvPr id="3" name="矩形 2"/>
          <p:cNvSpPr/>
          <p:nvPr/>
        </p:nvSpPr>
        <p:spPr>
          <a:xfrm>
            <a:off x="468422" y="4077866"/>
            <a:ext cx="11315416" cy="2208297"/>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抛开</a:t>
            </a:r>
            <a:r>
              <a:rPr lang="zh-CN" altLang="zh-CN" sz="2800" kern="100" dirty="0">
                <a:latin typeface="Times New Roman"/>
                <a:ea typeface="华文细黑"/>
                <a:cs typeface="Times New Roman"/>
              </a:rPr>
              <a:t>繁琐的反应过程，</a:t>
            </a:r>
            <a:r>
              <a:rPr lang="zh-CN" altLang="zh-CN" sz="2800" b="1" kern="100" dirty="0">
                <a:solidFill>
                  <a:srgbClr val="FF0000"/>
                </a:solidFill>
                <a:latin typeface="Times New Roman"/>
                <a:ea typeface="华文细黑"/>
                <a:cs typeface="Times New Roman"/>
              </a:rPr>
              <a:t>可不写化学方程式，不追究中间反应过程，只要把物质分为初态和终态，</a:t>
            </a:r>
            <a:r>
              <a:rPr lang="zh-CN" altLang="zh-CN" sz="2800" kern="100" dirty="0">
                <a:latin typeface="Times New Roman"/>
                <a:ea typeface="华文细黑"/>
                <a:cs typeface="Times New Roman"/>
              </a:rPr>
              <a:t>从得电子与失电子两个方面进行整体思维，便可迅速获得正确结果。</a:t>
            </a:r>
            <a:endParaRPr lang="zh-CN" altLang="zh-CN" sz="2800" kern="100" dirty="0">
              <a:latin typeface="宋体"/>
              <a:cs typeface="Courier New"/>
            </a:endParaRPr>
          </a:p>
        </p:txBody>
      </p:sp>
    </p:spTree>
    <p:extLst>
      <p:ext uri="{BB962C8B-B14F-4D97-AF65-F5344CB8AC3E}">
        <p14:creationId xmlns:p14="http://schemas.microsoft.com/office/powerpoint/2010/main" val="291201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529715740"/>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47211" name="文档" r:id="rId4" imgW="8038009" imgH="1716795" progId="Word.Document.12">
                  <p:embed/>
                </p:oleObj>
              </mc:Choice>
              <mc:Fallback>
                <p:oleObj name="文档" r:id="rId4" imgW="8038009" imgH="1716795" progId="Word.Document.12">
                  <p:embed/>
                  <p:pic>
                    <p:nvPicPr>
                      <p:cNvPr id="0" name=""/>
                      <p:cNvPicPr/>
                      <p:nvPr/>
                    </p:nvPicPr>
                    <p:blipFill>
                      <a:blip r:embed="rId5"/>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78632919"/>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47212" name="文档" r:id="rId7" imgW="8038009" imgH="1716075" progId="Word.Document.12">
                  <p:embed/>
                </p:oleObj>
              </mc:Choice>
              <mc:Fallback>
                <p:oleObj name="文档" r:id="rId7" imgW="8038009" imgH="1716075" progId="Word.Document.12">
                  <p:embed/>
                  <p:pic>
                    <p:nvPicPr>
                      <p:cNvPr id="0" name=""/>
                      <p:cNvPicPr/>
                      <p:nvPr/>
                    </p:nvPicPr>
                    <p:blipFill>
                      <a:blip r:embed="rId8"/>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705587645"/>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47213" name="文档" r:id="rId16" imgW="8233856" imgH="1807873" progId="Word.Document.12">
                  <p:embed/>
                </p:oleObj>
              </mc:Choice>
              <mc:Fallback>
                <p:oleObj name="文档" r:id="rId16" imgW="8233856" imgH="1807873" progId="Word.Document.12">
                  <p:embed/>
                  <p:pic>
                    <p:nvPicPr>
                      <p:cNvPr id="0" name=""/>
                      <p:cNvPicPr/>
                      <p:nvPr/>
                    </p:nvPicPr>
                    <p:blipFill>
                      <a:blip r:embed="rId17"/>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932919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117426"/>
            <a:ext cx="11163760" cy="3919254"/>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守恒法解题的思维流程</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找出氧化剂、还原剂及相应的还原产物和氧化产物。</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找准一个原子或离子得失电子数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注意化学式中粒子的个数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根据题中物质的物质的量和得失电子守恒列出等式。</a:t>
            </a:r>
            <a:endParaRPr lang="zh-CN" altLang="zh-CN" sz="2800" kern="100" dirty="0">
              <a:solidFill>
                <a:prstClr val="black"/>
              </a:solidFill>
              <a:latin typeface="宋体"/>
              <a:cs typeface="Courier New"/>
            </a:endParaRPr>
          </a:p>
          <a:p>
            <a:pPr lvl="0" algn="just">
              <a:lnSpc>
                <a:spcPct val="150000"/>
              </a:lnSpc>
            </a:pP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氧化剂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还原剂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152188" y="4312429"/>
            <a:ext cx="11991690" cy="2062079"/>
          </a:xfrm>
          <a:prstGeom prst="rect">
            <a:avLst/>
          </a:prstGeom>
        </p:spPr>
        <p:txBody>
          <a:bodyPr wrap="square" lIns="121898" tIns="60948" rIns="121898" bIns="60948">
            <a:spAutoFit/>
          </a:bodyPr>
          <a:lstStyle/>
          <a:p>
            <a:pPr lvl="0" algn="just">
              <a:lnSpc>
                <a:spcPct val="150000"/>
              </a:lnSpc>
            </a:pP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元素的化合价从＋</a:t>
            </a:r>
            <a:r>
              <a:rPr lang="en-US" altLang="zh-CN" sz="2800" b="1" kern="100" dirty="0" smtClean="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Cr</a:t>
            </a:r>
            <a:r>
              <a:rPr lang="zh-CN" altLang="zh-CN" sz="2800" b="1" kern="100" dirty="0">
                <a:solidFill>
                  <a:srgbClr val="0000FF"/>
                </a:solidFill>
                <a:latin typeface="Times New Roman"/>
                <a:ea typeface="华文细黑"/>
                <a:cs typeface="Times New Roman"/>
              </a:rPr>
              <a:t>元素的</a:t>
            </a:r>
            <a:r>
              <a:rPr lang="zh-CN" altLang="zh-CN" sz="2800" b="1" kern="100" dirty="0" smtClean="0">
                <a:solidFill>
                  <a:srgbClr val="0000FF"/>
                </a:solidFill>
                <a:latin typeface="Times New Roman"/>
                <a:ea typeface="华文细黑"/>
                <a:cs typeface="Times New Roman"/>
              </a:rPr>
              <a:t>化合价从</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i="1" kern="100" dirty="0" smtClean="0">
                <a:solidFill>
                  <a:srgbClr val="FF0000"/>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设化合价为＋</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。根据氧化还原反应中得失电子守恒规律，</a:t>
            </a:r>
            <a:r>
              <a:rPr lang="zh-CN" altLang="zh-CN" sz="2800" b="1" kern="100" dirty="0" smtClean="0">
                <a:solidFill>
                  <a:srgbClr val="0000FF"/>
                </a:solidFill>
                <a:latin typeface="Times New Roman"/>
                <a:ea typeface="华文细黑"/>
                <a:cs typeface="Times New Roman"/>
              </a:rPr>
              <a:t>有</a:t>
            </a:r>
            <a:r>
              <a:rPr lang="en-US" altLang="zh-CN" sz="2800" b="1" kern="100" dirty="0" smtClean="0">
                <a:solidFill>
                  <a:srgbClr val="FF0000"/>
                </a:solidFill>
                <a:latin typeface="Times New Roman"/>
                <a:ea typeface="华文细黑"/>
                <a:cs typeface="Courier New"/>
              </a:rPr>
              <a:t>0.05mol·L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0.024L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6-4</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0.02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0.020 L</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a:solidFill>
                  <a:srgbClr val="FF0000"/>
                </a:solidFill>
                <a:latin typeface="Times New Roman"/>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，解得</a:t>
            </a:r>
            <a:r>
              <a:rPr lang="en-US" altLang="zh-CN" sz="2800" b="1" i="1" kern="100" dirty="0">
                <a:solidFill>
                  <a:srgbClr val="FF0000"/>
                </a:solidFill>
                <a:latin typeface="Times New Roman"/>
                <a:ea typeface="华文细黑"/>
                <a:cs typeface="Courier New"/>
              </a:rPr>
              <a:t>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Times New Roman"/>
              <a:cs typeface="Times New Roman"/>
            </a:endParaRPr>
          </a:p>
        </p:txBody>
      </p:sp>
      <p:sp>
        <p:nvSpPr>
          <p:cNvPr id="2" name="矩形 1"/>
          <p:cNvSpPr/>
          <p:nvPr/>
        </p:nvSpPr>
        <p:spPr>
          <a:xfrm>
            <a:off x="7633574" y="2755637"/>
            <a:ext cx="477856" cy="823752"/>
          </a:xfrm>
          <a:prstGeom prst="rect">
            <a:avLst/>
          </a:prstGeom>
        </p:spPr>
        <p:txBody>
          <a:bodyPr wrap="square">
            <a:spAutoFit/>
          </a:bodyPr>
          <a:lstStyle/>
          <a:p>
            <a:pPr lvl="0" algn="just">
              <a:lnSpc>
                <a:spcPct val="150000"/>
              </a:lnSpc>
            </a:pPr>
            <a:r>
              <a:rPr lang="en-US" altLang="zh-CN" sz="3600" b="1" kern="100" dirty="0" smtClean="0">
                <a:solidFill>
                  <a:srgbClr val="FF0000"/>
                </a:solidFill>
                <a:latin typeface="Times New Roman"/>
                <a:cs typeface="Times New Roman"/>
              </a:rPr>
              <a:t>B</a:t>
            </a:r>
            <a:endParaRPr lang="zh-CN" altLang="zh-CN"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2355374"/>
              </p:ext>
            </p:extLst>
          </p:nvPr>
        </p:nvGraphicFramePr>
        <p:xfrm>
          <a:off x="431800" y="3467100"/>
          <a:ext cx="8229600" cy="1168400"/>
        </p:xfrm>
        <a:graphic>
          <a:graphicData uri="http://schemas.openxmlformats.org/presentationml/2006/ole">
            <mc:AlternateContent xmlns:mc="http://schemas.openxmlformats.org/markup-compatibility/2006">
              <mc:Choice xmlns:v="urn:schemas-microsoft-com:vml" Requires="v">
                <p:oleObj spid="_x0000_s4586" name="文档" r:id="rId4" imgW="6956998" imgH="993689" progId="Word.Document.12">
                  <p:embed/>
                </p:oleObj>
              </mc:Choice>
              <mc:Fallback>
                <p:oleObj name="文档" r:id="rId4" imgW="6956998" imgH="993689" progId="Word.Document.12">
                  <p:embed/>
                  <p:pic>
                    <p:nvPicPr>
                      <p:cNvPr id="0" name=""/>
                      <p:cNvPicPr/>
                      <p:nvPr/>
                    </p:nvPicPr>
                    <p:blipFill>
                      <a:blip r:embed="rId5"/>
                      <a:stretch>
                        <a:fillRect/>
                      </a:stretch>
                    </p:blipFill>
                    <p:spPr>
                      <a:xfrm>
                        <a:off x="431800" y="3467100"/>
                        <a:ext cx="8229600" cy="1168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2038330"/>
              </p:ext>
            </p:extLst>
          </p:nvPr>
        </p:nvGraphicFramePr>
        <p:xfrm>
          <a:off x="411050" y="4544639"/>
          <a:ext cx="13881070" cy="1549451"/>
        </p:xfrm>
        <a:graphic>
          <a:graphicData uri="http://schemas.openxmlformats.org/presentationml/2006/ole">
            <mc:AlternateContent xmlns:mc="http://schemas.openxmlformats.org/markup-compatibility/2006">
              <mc:Choice xmlns:v="urn:schemas-microsoft-com:vml" Requires="v">
                <p:oleObj spid="_x0000_s4587" name="文档" r:id="rId7" imgW="9641014" imgH="1082990" progId="Word.Document.12">
                  <p:embed/>
                </p:oleObj>
              </mc:Choice>
              <mc:Fallback>
                <p:oleObj name="文档" r:id="rId7" imgW="9641014" imgH="1082990" progId="Word.Document.12">
                  <p:embed/>
                  <p:pic>
                    <p:nvPicPr>
                      <p:cNvPr id="0" name=""/>
                      <p:cNvPicPr/>
                      <p:nvPr/>
                    </p:nvPicPr>
                    <p:blipFill>
                      <a:blip r:embed="rId8"/>
                      <a:stretch>
                        <a:fillRect/>
                      </a:stretch>
                    </p:blipFill>
                    <p:spPr>
                      <a:xfrm>
                        <a:off x="411050" y="4544639"/>
                        <a:ext cx="13881070" cy="1549451"/>
                      </a:xfrm>
                      <a:prstGeom prst="rect">
                        <a:avLst/>
                      </a:prstGeom>
                    </p:spPr>
                  </p:pic>
                </p:oleObj>
              </mc:Fallback>
            </mc:AlternateContent>
          </a:graphicData>
        </a:graphic>
      </p:graphicFrame>
      <p:sp>
        <p:nvSpPr>
          <p:cNvPr id="3" name="矩形 2"/>
          <p:cNvSpPr/>
          <p:nvPr/>
        </p:nvSpPr>
        <p:spPr>
          <a:xfrm>
            <a:off x="9895389" y="1379662"/>
            <a:ext cx="591829" cy="769441"/>
          </a:xfrm>
          <a:prstGeom prst="rect">
            <a:avLst/>
          </a:prstGeom>
        </p:spPr>
        <p:txBody>
          <a:bodyPr wrap="none">
            <a:spAutoFit/>
          </a:bodyPr>
          <a:lstStyle/>
          <a:p>
            <a:r>
              <a:rPr lang="en-US" altLang="zh-CN" sz="4400" b="1" kern="100" dirty="0">
                <a:solidFill>
                  <a:srgbClr val="FF0000"/>
                </a:solidFill>
                <a:latin typeface="Times New Roman"/>
                <a:cs typeface="Times New Roman"/>
              </a:rPr>
              <a:t>D</a:t>
            </a:r>
            <a:endParaRPr lang="zh-CN" altLang="zh-CN" sz="4400" b="1" kern="100" dirty="0">
              <a:solidFill>
                <a:srgbClr val="FF0000"/>
              </a:solidFill>
              <a:latin typeface="Times New Roman"/>
              <a:cs typeface="Times New Roman"/>
            </a:endParaRPr>
          </a:p>
        </p:txBody>
      </p:sp>
      <p:cxnSp>
        <p:nvCxnSpPr>
          <p:cNvPr id="8" name="直接箭头连接符 7"/>
          <p:cNvCxnSpPr/>
          <p:nvPr/>
        </p:nvCxnSpPr>
        <p:spPr>
          <a:xfrm>
            <a:off x="2006771" y="400585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91954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a:t>
            </a:r>
            <a:r>
              <a:rPr lang="zh-CN" altLang="zh-CN" sz="2800" b="1" kern="100" dirty="0" smtClean="0">
                <a:solidFill>
                  <a:srgbClr val="0000FF"/>
                </a:solidFill>
                <a:latin typeface="Times New Roman"/>
                <a:cs typeface="Times New Roman"/>
              </a:rPr>
              <a:t>问题</a:t>
            </a:r>
            <a:endParaRPr lang="en-US" altLang="zh-CN" sz="2800" b="1" kern="100" dirty="0" smtClean="0">
              <a:solidFill>
                <a:srgbClr val="0000FF"/>
              </a:solidFill>
              <a:latin typeface="Times New Roman"/>
              <a:cs typeface="Times New Roman"/>
            </a:endParaRPr>
          </a:p>
          <a:p>
            <a:pPr algn="just">
              <a:lnSpc>
                <a:spcPts val="5500"/>
              </a:lnSpc>
              <a:spcAft>
                <a:spcPts val="0"/>
              </a:spcAft>
            </a:pPr>
            <a:endParaRPr lang="zh-CN" altLang="zh-CN" sz="2800" kern="100" dirty="0">
              <a:latin typeface="宋体"/>
              <a:cs typeface="Courier New"/>
            </a:endParaRPr>
          </a:p>
          <a:p>
            <a:pPr algn="just">
              <a:lnSpc>
                <a:spcPts val="5500"/>
              </a:lnSpc>
              <a:spcAft>
                <a:spcPts val="120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86652627"/>
              </p:ext>
            </p:extLst>
          </p:nvPr>
        </p:nvGraphicFramePr>
        <p:xfrm>
          <a:off x="5807174" y="3501802"/>
          <a:ext cx="479425" cy="1076325"/>
        </p:xfrm>
        <a:graphic>
          <a:graphicData uri="http://schemas.openxmlformats.org/presentationml/2006/ole">
            <mc:AlternateContent xmlns:mc="http://schemas.openxmlformats.org/markup-compatibility/2006">
              <mc:Choice xmlns:v="urn:schemas-microsoft-com:vml" Requires="v">
                <p:oleObj spid="_x0000_s5868" name="文档" r:id="rId4" imgW="478836" imgH="1076439" progId="Word.Document.12">
                  <p:embed/>
                </p:oleObj>
              </mc:Choice>
              <mc:Fallback>
                <p:oleObj name="文档" r:id="rId4" imgW="478836" imgH="1076439" progId="Word.Document.12">
                  <p:embed/>
                  <p:pic>
                    <p:nvPicPr>
                      <p:cNvPr id="0" name=""/>
                      <p:cNvPicPr/>
                      <p:nvPr/>
                    </p:nvPicPr>
                    <p:blipFill>
                      <a:blip r:embed="rId5"/>
                      <a:stretch>
                        <a:fillRect/>
                      </a:stretch>
                    </p:blipFill>
                    <p:spPr>
                      <a:xfrm>
                        <a:off x="5807174" y="350180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68229239"/>
              </p:ext>
            </p:extLst>
          </p:nvPr>
        </p:nvGraphicFramePr>
        <p:xfrm>
          <a:off x="757337" y="4263777"/>
          <a:ext cx="479425" cy="1076325"/>
        </p:xfrm>
        <a:graphic>
          <a:graphicData uri="http://schemas.openxmlformats.org/presentationml/2006/ole">
            <mc:AlternateContent xmlns:mc="http://schemas.openxmlformats.org/markup-compatibility/2006">
              <mc:Choice xmlns:v="urn:schemas-microsoft-com:vml" Requires="v">
                <p:oleObj spid="_x0000_s5869" name="文档" r:id="rId7" imgW="478836" imgH="1076439" progId="Word.Document.12">
                  <p:embed/>
                </p:oleObj>
              </mc:Choice>
              <mc:Fallback>
                <p:oleObj name="文档" r:id="rId7" imgW="478836" imgH="1076439" progId="Word.Document.12">
                  <p:embed/>
                  <p:pic>
                    <p:nvPicPr>
                      <p:cNvPr id="0" name=""/>
                      <p:cNvPicPr/>
                      <p:nvPr/>
                    </p:nvPicPr>
                    <p:blipFill>
                      <a:blip r:embed="rId8"/>
                      <a:stretch>
                        <a:fillRect/>
                      </a:stretch>
                    </p:blipFill>
                    <p:spPr>
                      <a:xfrm>
                        <a:off x="757337" y="4263777"/>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048293"/>
              </p:ext>
            </p:extLst>
          </p:nvPr>
        </p:nvGraphicFramePr>
        <p:xfrm>
          <a:off x="8183438" y="5665837"/>
          <a:ext cx="479425" cy="1076325"/>
        </p:xfrm>
        <a:graphic>
          <a:graphicData uri="http://schemas.openxmlformats.org/presentationml/2006/ole">
            <mc:AlternateContent xmlns:mc="http://schemas.openxmlformats.org/markup-compatibility/2006">
              <mc:Choice xmlns:v="urn:schemas-microsoft-com:vml" Requires="v">
                <p:oleObj spid="_x0000_s5870" name="文档" r:id="rId10" imgW="478836" imgH="1076439" progId="Word.Document.12">
                  <p:embed/>
                </p:oleObj>
              </mc:Choice>
              <mc:Fallback>
                <p:oleObj name="文档" r:id="rId10" imgW="478836" imgH="1076439" progId="Word.Document.12">
                  <p:embed/>
                  <p:pic>
                    <p:nvPicPr>
                      <p:cNvPr id="0" name=""/>
                      <p:cNvPicPr/>
                      <p:nvPr/>
                    </p:nvPicPr>
                    <p:blipFill>
                      <a:blip r:embed="rId8"/>
                      <a:stretch>
                        <a:fillRect/>
                      </a:stretch>
                    </p:blipFill>
                    <p:spPr>
                      <a:xfrm>
                        <a:off x="8183438" y="5665837"/>
                        <a:ext cx="479425" cy="1076325"/>
                      </a:xfrm>
                      <a:prstGeom prst="rect">
                        <a:avLst/>
                      </a:prstGeom>
                    </p:spPr>
                  </p:pic>
                </p:oleObj>
              </mc:Fallback>
            </mc:AlternateContent>
          </a:graphicData>
        </a:graphic>
      </p:graphicFrame>
      <p:sp>
        <p:nvSpPr>
          <p:cNvPr id="3" name="矩形 2"/>
          <p:cNvSpPr/>
          <p:nvPr/>
        </p:nvSpPr>
        <p:spPr>
          <a:xfrm>
            <a:off x="5218410" y="2819822"/>
            <a:ext cx="554960"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C</a:t>
            </a:r>
            <a:endParaRPr lang="zh-CN" altLang="zh-CN" sz="4000" b="1" kern="100" dirty="0">
              <a:solidFill>
                <a:srgbClr val="FF0000"/>
              </a:solidFill>
              <a:latin typeface="Times New Roman"/>
              <a:cs typeface="Times New Roman"/>
            </a:endParaRPr>
          </a:p>
        </p:txBody>
      </p:sp>
      <p:sp>
        <p:nvSpPr>
          <p:cNvPr id="7" name="Rectangle 21">
            <a:hlinkClick r:id="rId11"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12"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3"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4"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5"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6"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7"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2206774" y="1761282"/>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-1</a:t>
            </a:r>
            <a:endParaRPr lang="zh-CN" altLang="zh-CN" sz="2800" b="1" kern="100" dirty="0">
              <a:solidFill>
                <a:srgbClr val="FF0000"/>
              </a:solidFill>
              <a:latin typeface="Times New Roman"/>
              <a:ea typeface="华文细黑"/>
              <a:cs typeface="Courier New"/>
            </a:endParaRPr>
          </a:p>
        </p:txBody>
      </p:sp>
      <p:sp>
        <p:nvSpPr>
          <p:cNvPr id="17" name="矩形 16"/>
          <p:cNvSpPr/>
          <p:nvPr/>
        </p:nvSpPr>
        <p:spPr>
          <a:xfrm>
            <a:off x="5303118" y="17736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9" name="矩形 18"/>
          <p:cNvSpPr/>
          <p:nvPr/>
        </p:nvSpPr>
        <p:spPr>
          <a:xfrm>
            <a:off x="7518504" y="17863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20" name="矩形 19"/>
          <p:cNvSpPr/>
          <p:nvPr/>
        </p:nvSpPr>
        <p:spPr>
          <a:xfrm>
            <a:off x="6317907" y="17604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+5</a:t>
            </a:r>
            <a:endParaRPr lang="zh-CN" altLang="zh-CN" sz="2800" b="1" kern="100" dirty="0">
              <a:solidFill>
                <a:srgbClr val="FF0000"/>
              </a:solidFill>
              <a:latin typeface="Times New Roman"/>
              <a:ea typeface="华文细黑"/>
              <a:cs typeface="Courier New"/>
            </a:endParaRPr>
          </a:p>
        </p:txBody>
      </p:sp>
      <p:sp>
        <p:nvSpPr>
          <p:cNvPr id="21" name="矩形 20"/>
          <p:cNvSpPr/>
          <p:nvPr/>
        </p:nvSpPr>
        <p:spPr>
          <a:xfrm>
            <a:off x="3378530" y="1760475"/>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22" name="矩形 21"/>
          <p:cNvSpPr/>
          <p:nvPr/>
        </p:nvSpPr>
        <p:spPr>
          <a:xfrm>
            <a:off x="1781403" y="177361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grpSp>
        <p:nvGrpSpPr>
          <p:cNvPr id="33" name="组合 32"/>
          <p:cNvGrpSpPr/>
          <p:nvPr/>
        </p:nvGrpSpPr>
        <p:grpSpPr>
          <a:xfrm>
            <a:off x="2084816" y="1659044"/>
            <a:ext cx="3400403" cy="317903"/>
            <a:chOff x="1558702" y="5655806"/>
            <a:chExt cx="3190187" cy="165880"/>
          </a:xfrm>
        </p:grpSpPr>
        <p:cxnSp>
          <p:nvCxnSpPr>
            <p:cNvPr id="34" name="直接连接符 33"/>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748889" y="5666071"/>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3271930" y="1197546"/>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3644214" y="2597804"/>
            <a:ext cx="4056391" cy="327934"/>
            <a:chOff x="1957745" y="6370055"/>
            <a:chExt cx="4238492" cy="188805"/>
          </a:xfrm>
        </p:grpSpPr>
        <p:cxnSp>
          <p:nvCxnSpPr>
            <p:cNvPr id="40" name="直接连接符 3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743278" y="2896121"/>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2574303" y="249369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2015501" y="2614291"/>
            <a:ext cx="4587099" cy="327934"/>
            <a:chOff x="1957745" y="6370055"/>
            <a:chExt cx="4238492" cy="188805"/>
          </a:xfrm>
        </p:grpSpPr>
        <p:cxnSp>
          <p:nvCxnSpPr>
            <p:cNvPr id="50" name="直接连接符 4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777820" y="905158"/>
            <a:ext cx="415844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smtClean="0">
                <a:solidFill>
                  <a:srgbClr val="0000FF"/>
                </a:solidFill>
                <a:latin typeface="Times New Roman" panose="02020603050405020304" pitchFamily="18" charset="0"/>
                <a:cs typeface="Times New Roman" panose="02020603050405020304" pitchFamily="18" charset="0"/>
              </a:rPr>
              <a:t>Br : </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Br</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9436429" y="1608124"/>
            <a:ext cx="869149"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2:1</a:t>
            </a:r>
            <a:endParaRPr lang="zh-CN" altLang="zh-CN" sz="4000" b="1" kern="100" dirty="0">
              <a:solidFill>
                <a:srgbClr val="FF0000"/>
              </a:solidFill>
              <a:latin typeface="Times New Roman"/>
              <a:cs typeface="Times New Roman"/>
            </a:endParaRPr>
          </a:p>
        </p:txBody>
      </p:sp>
      <p:sp>
        <p:nvSpPr>
          <p:cNvPr id="38" name="矩形 37"/>
          <p:cNvSpPr/>
          <p:nvPr/>
        </p:nvSpPr>
        <p:spPr>
          <a:xfrm>
            <a:off x="7967414" y="1197546"/>
            <a:ext cx="1664238" cy="701089"/>
          </a:xfrm>
          <a:prstGeom prst="rect">
            <a:avLst/>
          </a:prstGeom>
        </p:spPr>
        <p:txBody>
          <a:bodyPr wrap="none">
            <a:spAutoFit/>
          </a:bodyPr>
          <a:lstStyle/>
          <a:p>
            <a:pPr>
              <a:lnSpc>
                <a:spcPts val="5500"/>
              </a:lnSpc>
              <a:spcAft>
                <a:spcPts val="0"/>
              </a:spcAft>
            </a:pPr>
            <a:r>
              <a:rPr lang="zh-CN" altLang="en-US" sz="2800" b="1" kern="100" dirty="0" smtClean="0">
                <a:solidFill>
                  <a:srgbClr val="FF0000"/>
                </a:solidFill>
                <a:latin typeface="Times New Roman"/>
                <a:cs typeface="Times New Roman"/>
              </a:rPr>
              <a:t>降价的</a:t>
            </a:r>
            <a:r>
              <a:rPr lang="en-US" altLang="zh-CN" sz="2800" b="1" kern="100" dirty="0" smtClean="0">
                <a:solidFill>
                  <a:srgbClr val="FF0000"/>
                </a:solidFill>
                <a:latin typeface="Times New Roman"/>
                <a:cs typeface="Times New Roman"/>
              </a:rPr>
              <a:t>Br</a:t>
            </a:r>
            <a:endParaRPr lang="zh-CN" altLang="zh-CN" sz="2800" b="1" kern="100" dirty="0">
              <a:solidFill>
                <a:srgbClr val="FF0000"/>
              </a:solidFill>
              <a:latin typeface="Times New Roman"/>
              <a:cs typeface="Times New Roman"/>
            </a:endParaRPr>
          </a:p>
        </p:txBody>
      </p:sp>
      <p:sp>
        <p:nvSpPr>
          <p:cNvPr id="44" name="矩形 43"/>
          <p:cNvSpPr/>
          <p:nvPr/>
        </p:nvSpPr>
        <p:spPr>
          <a:xfrm>
            <a:off x="10119600" y="1203881"/>
            <a:ext cx="1664238" cy="797654"/>
          </a:xfrm>
          <a:prstGeom prst="rect">
            <a:avLst/>
          </a:prstGeom>
        </p:spPr>
        <p:txBody>
          <a:bodyPr wrap="none">
            <a:spAutoFit/>
          </a:bodyPr>
          <a:lstStyle/>
          <a:p>
            <a:pPr>
              <a:lnSpc>
                <a:spcPts val="5500"/>
              </a:lnSpc>
              <a:spcAft>
                <a:spcPts val="0"/>
              </a:spcAft>
            </a:pPr>
            <a:r>
              <a:rPr lang="zh-CN" altLang="en-US" sz="2800" b="1" kern="100" dirty="0">
                <a:solidFill>
                  <a:srgbClr val="FF0000"/>
                </a:solidFill>
                <a:latin typeface="Times New Roman"/>
                <a:cs typeface="Times New Roman"/>
              </a:rPr>
              <a:t>升</a:t>
            </a:r>
            <a:r>
              <a:rPr lang="zh-CN" altLang="en-US" sz="2800" b="1" kern="100" dirty="0" smtClean="0">
                <a:solidFill>
                  <a:srgbClr val="FF0000"/>
                </a:solidFill>
                <a:latin typeface="Times New Roman"/>
                <a:cs typeface="Times New Roman"/>
              </a:rPr>
              <a:t>价的</a:t>
            </a:r>
            <a:r>
              <a:rPr lang="en-US" altLang="zh-CN" sz="2800" b="1" kern="100" dirty="0" smtClean="0">
                <a:solidFill>
                  <a:srgbClr val="FF0000"/>
                </a:solidFill>
                <a:latin typeface="Times New Roman"/>
                <a:cs typeface="Times New Roman"/>
              </a:rPr>
              <a:t>Br</a:t>
            </a:r>
            <a:endParaRPr lang="zh-CN" altLang="zh-CN" sz="2800" b="1" kern="100" dirty="0">
              <a:solidFill>
                <a:srgbClr val="FF0000"/>
              </a:solidFill>
              <a:latin typeface="Times New Roman"/>
              <a:cs typeface="Times New Roman"/>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barn(inVertical)">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blinds(horizontal)">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horizontal)">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blinds(horizontal)">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animEffect transition="in" filter="blinds(horizontal)">
                                      <p:cBhvr>
                                        <p:cTn id="87" dur="500"/>
                                        <p:tgtEl>
                                          <p:spTgt spid="5">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blinds(horizontal)">
                                      <p:cBhvr>
                                        <p:cTn id="92" dur="500"/>
                                        <p:tgtEl>
                                          <p:spTgt spid="3"/>
                                        </p:tgtEl>
                                      </p:cBhvr>
                                    </p:animEffect>
                                  </p:childTnLst>
                                </p:cTn>
                              </p:par>
                              <p:par>
                                <p:cTn id="93" presetID="3" presetClass="entr" presetSubtype="10"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blinds(horizontal)">
                                      <p:cBhvr>
                                        <p:cTn id="9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9" grpId="0"/>
      <p:bldP spid="20" grpId="0"/>
      <p:bldP spid="21" grpId="0"/>
      <p:bldP spid="22" grpId="0"/>
      <p:bldP spid="37" grpId="0"/>
      <p:bldP spid="43" grpId="0"/>
      <p:bldP spid="48" grpId="0"/>
      <p:bldP spid="53" grpId="0"/>
      <p:bldP spid="54" grpId="0"/>
      <p:bldP spid="38"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2"/>
          <p:cNvSpPr>
            <a:spLocks noChangeArrowheads="1"/>
          </p:cNvSpPr>
          <p:nvPr/>
        </p:nvSpPr>
        <p:spPr bwMode="auto">
          <a:xfrm>
            <a:off x="220663" y="633413"/>
            <a:ext cx="11622087"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defTabSz="1217613" eaLnBrk="0" fontAlgn="base" hangingPunct="0">
              <a:spcBef>
                <a:spcPct val="0"/>
              </a:spcBef>
              <a:spcAft>
                <a:spcPct val="0"/>
              </a:spcAft>
              <a:defRPr sz="2400">
                <a:solidFill>
                  <a:schemeClr val="tx1"/>
                </a:solidFill>
                <a:latin typeface="Arial" pitchFamily="34" charset="0"/>
                <a:ea typeface="宋体" pitchFamily="2" charset="-122"/>
              </a:defRPr>
            </a:lvl9pPr>
          </a:lstStyle>
          <a:p>
            <a:pPr algn="just" eaLnBrk="1" hangingPunct="1">
              <a:lnSpc>
                <a:spcPct val="150000"/>
              </a:lnSpc>
              <a:spcAft>
                <a:spcPts val="1200"/>
              </a:spcAft>
            </a:pPr>
            <a:r>
              <a:rPr lang="zh-CN" altLang="en-US" sz="2800" dirty="0" smtClean="0">
                <a:latin typeface="Times New Roman" pitchFamily="18" charset="0"/>
                <a:ea typeface="华文细黑" pitchFamily="2" charset="-122"/>
                <a:cs typeface="Courier New" pitchFamily="49" charset="0"/>
              </a:rPr>
              <a:t>补充例题：</a:t>
            </a:r>
            <a:r>
              <a:rPr lang="zh-CN" altLang="zh-CN" sz="2800" dirty="0" smtClean="0">
                <a:latin typeface="Times New Roman" pitchFamily="18" charset="0"/>
                <a:ea typeface="华文细黑" pitchFamily="2" charset="-122"/>
                <a:cs typeface="Times New Roman" pitchFamily="18" charset="0"/>
              </a:rPr>
              <a:t>工业</a:t>
            </a:r>
            <a:r>
              <a:rPr lang="zh-CN" altLang="zh-CN" sz="2800" dirty="0">
                <a:latin typeface="Times New Roman" pitchFamily="18" charset="0"/>
                <a:ea typeface="华文细黑" pitchFamily="2" charset="-122"/>
                <a:cs typeface="Times New Roman" pitchFamily="18" charset="0"/>
              </a:rPr>
              <a:t>上以铬铁矿</a:t>
            </a:r>
            <a:r>
              <a:rPr lang="en-US" altLang="zh-CN" sz="2800" dirty="0">
                <a:latin typeface="Times New Roman" pitchFamily="18" charset="0"/>
                <a:ea typeface="华文细黑" pitchFamily="2" charset="-122"/>
                <a:cs typeface="Courier New" pitchFamily="49" charset="0"/>
              </a:rPr>
              <a:t>(</a:t>
            </a:r>
            <a:r>
              <a:rPr lang="zh-CN" altLang="zh-CN" sz="2800" dirty="0">
                <a:latin typeface="Times New Roman" pitchFamily="18" charset="0"/>
                <a:ea typeface="华文细黑" pitchFamily="2" charset="-122"/>
                <a:cs typeface="Times New Roman" pitchFamily="18" charset="0"/>
              </a:rPr>
              <a:t>主要成分为</a:t>
            </a:r>
            <a:r>
              <a:rPr lang="en-US" altLang="zh-CN" sz="2800" dirty="0">
                <a:latin typeface="Times New Roman" pitchFamily="18" charset="0"/>
                <a:ea typeface="华文细黑" pitchFamily="2" charset="-122"/>
                <a:cs typeface="Courier New" pitchFamily="49" charset="0"/>
              </a:rPr>
              <a:t>FeO·Cr</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O</a:t>
            </a:r>
            <a:r>
              <a:rPr lang="en-US" altLang="zh-CN" sz="2800" baseline="-25000" dirty="0">
                <a:latin typeface="Times New Roman" pitchFamily="18" charset="0"/>
                <a:ea typeface="华文细黑" pitchFamily="2" charset="-122"/>
                <a:cs typeface="Courier New" pitchFamily="49" charset="0"/>
              </a:rPr>
              <a:t>3</a:t>
            </a:r>
            <a:r>
              <a:rPr lang="en-US" altLang="zh-CN" sz="2800" dirty="0">
                <a:latin typeface="Times New Roman" pitchFamily="18" charset="0"/>
                <a:ea typeface="华文细黑" pitchFamily="2" charset="-122"/>
                <a:cs typeface="Courier New" pitchFamily="49" charset="0"/>
              </a:rPr>
              <a:t>)</a:t>
            </a:r>
            <a:r>
              <a:rPr lang="zh-CN" altLang="zh-CN" sz="2800" dirty="0">
                <a:latin typeface="Times New Roman" pitchFamily="18" charset="0"/>
                <a:ea typeface="华文细黑" pitchFamily="2" charset="-122"/>
                <a:cs typeface="Times New Roman" pitchFamily="18" charset="0"/>
              </a:rPr>
              <a:t>、碳酸钠、氧气和硫酸为原料生产重铬酸钠</a:t>
            </a:r>
            <a:r>
              <a:rPr lang="en-US" altLang="zh-CN" sz="2800" dirty="0">
                <a:latin typeface="Times New Roman" pitchFamily="18" charset="0"/>
                <a:ea typeface="华文细黑" pitchFamily="2" charset="-122"/>
                <a:cs typeface="Courier New" pitchFamily="49" charset="0"/>
              </a:rPr>
              <a:t>(Na</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Cr</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O</a:t>
            </a:r>
            <a:r>
              <a:rPr lang="en-US" altLang="zh-CN" sz="2800" baseline="-25000" dirty="0">
                <a:latin typeface="Times New Roman" pitchFamily="18" charset="0"/>
                <a:ea typeface="华文细黑" pitchFamily="2" charset="-122"/>
                <a:cs typeface="Courier New" pitchFamily="49" charset="0"/>
              </a:rPr>
              <a:t>7</a:t>
            </a:r>
            <a:r>
              <a:rPr lang="en-US" altLang="zh-CN" sz="2800" dirty="0">
                <a:latin typeface="Times New Roman" pitchFamily="18" charset="0"/>
                <a:ea typeface="华文细黑" pitchFamily="2" charset="-122"/>
                <a:cs typeface="Courier New" pitchFamily="49" charset="0"/>
              </a:rPr>
              <a:t>·2H</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O)</a:t>
            </a:r>
            <a:r>
              <a:rPr lang="zh-CN" altLang="zh-CN" sz="2800" dirty="0">
                <a:latin typeface="Times New Roman" pitchFamily="18" charset="0"/>
                <a:ea typeface="华文细黑" pitchFamily="2" charset="-122"/>
                <a:cs typeface="Times New Roman" pitchFamily="18" charset="0"/>
              </a:rPr>
              <a:t>，其主要反应</a:t>
            </a:r>
            <a:r>
              <a:rPr lang="zh-CN" altLang="zh-CN" sz="2800" dirty="0" smtClean="0">
                <a:latin typeface="Times New Roman" pitchFamily="18" charset="0"/>
                <a:ea typeface="华文细黑" pitchFamily="2" charset="-122"/>
                <a:cs typeface="Times New Roman" pitchFamily="18" charset="0"/>
              </a:rPr>
              <a:t>为</a:t>
            </a:r>
            <a:endParaRPr lang="en-US" altLang="zh-CN" sz="2800" dirty="0" smtClean="0">
              <a:latin typeface="Times New Roman" pitchFamily="18" charset="0"/>
              <a:ea typeface="华文细黑" pitchFamily="2" charset="-122"/>
              <a:cs typeface="Times New Roman" pitchFamily="18" charset="0"/>
            </a:endParaRPr>
          </a:p>
          <a:p>
            <a:pPr algn="just" eaLnBrk="1" hangingPunct="1">
              <a:lnSpc>
                <a:spcPct val="150000"/>
              </a:lnSpc>
            </a:pPr>
            <a:endParaRPr lang="zh-CN" altLang="zh-CN" sz="2800" dirty="0">
              <a:latin typeface="宋体" pitchFamily="2" charset="-122"/>
              <a:ea typeface="华文细黑" pitchFamily="2" charset="-122"/>
              <a:cs typeface="Courier New" pitchFamily="49" charset="0"/>
            </a:endParaRPr>
          </a:p>
          <a:p>
            <a:pPr algn="just" eaLnBrk="1" hangingPunct="1">
              <a:lnSpc>
                <a:spcPct val="150000"/>
              </a:lnSpc>
            </a:pPr>
            <a:r>
              <a:rPr lang="en-US" altLang="zh-CN" sz="2800" dirty="0" smtClean="0">
                <a:solidFill>
                  <a:schemeClr val="bg1"/>
                </a:solidFill>
                <a:latin typeface="Times New Roman" pitchFamily="18" charset="0"/>
                <a:ea typeface="华文细黑" pitchFamily="2" charset="-122"/>
                <a:cs typeface="Courier New" pitchFamily="49" charset="0"/>
              </a:rPr>
              <a:t>(1)</a:t>
            </a:r>
            <a:r>
              <a:rPr lang="en-US" altLang="zh-CN" sz="2800" dirty="0" smtClean="0">
                <a:latin typeface="Times New Roman" pitchFamily="18" charset="0"/>
                <a:ea typeface="华文细黑" pitchFamily="2" charset="-122"/>
                <a:cs typeface="Courier New" pitchFamily="49" charset="0"/>
              </a:rPr>
              <a:t>4FeO·Cr</a:t>
            </a:r>
            <a:r>
              <a:rPr lang="en-US" altLang="zh-CN" sz="2800" baseline="-25000" dirty="0" smtClean="0">
                <a:latin typeface="Times New Roman" pitchFamily="18" charset="0"/>
                <a:ea typeface="华文细黑" pitchFamily="2" charset="-122"/>
                <a:cs typeface="Courier New" pitchFamily="49" charset="0"/>
              </a:rPr>
              <a:t>2</a:t>
            </a:r>
            <a:r>
              <a:rPr lang="en-US" altLang="zh-CN" sz="2800" dirty="0" smtClean="0">
                <a:latin typeface="Times New Roman" pitchFamily="18" charset="0"/>
                <a:ea typeface="华文细黑" pitchFamily="2" charset="-122"/>
                <a:cs typeface="Courier New" pitchFamily="49" charset="0"/>
              </a:rPr>
              <a:t>O</a:t>
            </a:r>
            <a:r>
              <a:rPr lang="en-US" altLang="zh-CN" sz="2800" baseline="-25000" dirty="0" smtClean="0">
                <a:latin typeface="Times New Roman" pitchFamily="18" charset="0"/>
                <a:ea typeface="华文细黑" pitchFamily="2" charset="-122"/>
                <a:cs typeface="Courier New" pitchFamily="49" charset="0"/>
              </a:rPr>
              <a:t>3</a:t>
            </a:r>
            <a:r>
              <a:rPr lang="zh-CN" altLang="zh-CN" sz="2800" dirty="0">
                <a:latin typeface="Times New Roman" pitchFamily="18" charset="0"/>
                <a:ea typeface="华文细黑" pitchFamily="2" charset="-122"/>
                <a:cs typeface="Times New Roman" pitchFamily="18" charset="0"/>
              </a:rPr>
              <a:t>＋</a:t>
            </a:r>
            <a:r>
              <a:rPr lang="en-US" altLang="zh-CN" sz="2800" dirty="0">
                <a:latin typeface="Times New Roman" pitchFamily="18" charset="0"/>
                <a:ea typeface="华文细黑" pitchFamily="2" charset="-122"/>
                <a:cs typeface="Courier New" pitchFamily="49" charset="0"/>
              </a:rPr>
              <a:t>8Na</a:t>
            </a:r>
            <a:r>
              <a:rPr lang="en-US" altLang="zh-CN" sz="2800" baseline="-25000" dirty="0">
                <a:latin typeface="Times New Roman" pitchFamily="18" charset="0"/>
                <a:ea typeface="华文细黑" pitchFamily="2" charset="-122"/>
                <a:cs typeface="Courier New" pitchFamily="49" charset="0"/>
              </a:rPr>
              <a:t>2</a:t>
            </a:r>
            <a:r>
              <a:rPr lang="en-US" altLang="zh-CN" sz="2800" dirty="0">
                <a:latin typeface="Times New Roman" pitchFamily="18" charset="0"/>
                <a:ea typeface="华文细黑" pitchFamily="2" charset="-122"/>
                <a:cs typeface="Courier New" pitchFamily="49" charset="0"/>
              </a:rPr>
              <a:t>CO</a:t>
            </a:r>
            <a:r>
              <a:rPr lang="en-US" altLang="zh-CN" sz="2800" baseline="-25000" dirty="0">
                <a:latin typeface="Times New Roman" pitchFamily="18" charset="0"/>
                <a:ea typeface="华文细黑" pitchFamily="2" charset="-122"/>
                <a:cs typeface="Courier New" pitchFamily="49" charset="0"/>
              </a:rPr>
              <a:t>3</a:t>
            </a:r>
            <a:r>
              <a:rPr lang="zh-CN" altLang="zh-CN" sz="2800" dirty="0">
                <a:latin typeface="Times New Roman" pitchFamily="18" charset="0"/>
                <a:ea typeface="华文细黑" pitchFamily="2" charset="-122"/>
              </a:rPr>
              <a:t>＋</a:t>
            </a:r>
            <a:r>
              <a:rPr lang="en-US" altLang="zh-CN" sz="2800" dirty="0" smtClean="0">
                <a:latin typeface="Times New Roman" pitchFamily="18" charset="0"/>
                <a:ea typeface="华文细黑" pitchFamily="2" charset="-122"/>
              </a:rPr>
              <a:t>7O</a:t>
            </a:r>
            <a:r>
              <a:rPr lang="en-US" altLang="zh-CN" sz="2800" baseline="-25000" dirty="0" smtClean="0">
                <a:latin typeface="Times New Roman" pitchFamily="18" charset="0"/>
                <a:ea typeface="华文细黑" pitchFamily="2" charset="-122"/>
              </a:rPr>
              <a:t>2                   </a:t>
            </a:r>
            <a:r>
              <a:rPr lang="en-US" altLang="zh-CN" sz="2800" dirty="0">
                <a:latin typeface="Times New Roman" pitchFamily="18" charset="0"/>
                <a:ea typeface="华文细黑" pitchFamily="2" charset="-122"/>
              </a:rPr>
              <a:t>2Fe</a:t>
            </a:r>
            <a:r>
              <a:rPr lang="en-US" altLang="zh-CN" sz="2800" baseline="-25000" dirty="0">
                <a:latin typeface="Times New Roman" pitchFamily="18" charset="0"/>
                <a:ea typeface="华文细黑" pitchFamily="2" charset="-122"/>
              </a:rPr>
              <a:t>2</a:t>
            </a:r>
            <a:r>
              <a:rPr lang="en-US" altLang="zh-CN" sz="2800" dirty="0">
                <a:latin typeface="Times New Roman" pitchFamily="18" charset="0"/>
                <a:ea typeface="华文细黑" pitchFamily="2" charset="-122"/>
              </a:rPr>
              <a:t>O</a:t>
            </a:r>
            <a:r>
              <a:rPr lang="en-US" altLang="zh-CN" sz="2800" baseline="-25000" dirty="0">
                <a:latin typeface="Times New Roman" pitchFamily="18" charset="0"/>
                <a:ea typeface="华文细黑" pitchFamily="2" charset="-122"/>
              </a:rPr>
              <a:t>3</a:t>
            </a:r>
            <a:r>
              <a:rPr lang="zh-CN" altLang="zh-CN" sz="2800" dirty="0">
                <a:latin typeface="Times New Roman" pitchFamily="18" charset="0"/>
                <a:ea typeface="华文细黑" pitchFamily="2" charset="-122"/>
              </a:rPr>
              <a:t>＋ </a:t>
            </a:r>
            <a:r>
              <a:rPr lang="en-US" altLang="zh-CN" sz="2800" dirty="0" smtClean="0">
                <a:latin typeface="Times New Roman" pitchFamily="18" charset="0"/>
                <a:ea typeface="华文细黑" pitchFamily="2" charset="-122"/>
              </a:rPr>
              <a:t>8Na</a:t>
            </a:r>
            <a:r>
              <a:rPr lang="en-US" altLang="zh-CN" sz="2800" baseline="-25000" dirty="0" smtClean="0">
                <a:latin typeface="Times New Roman" pitchFamily="18" charset="0"/>
                <a:ea typeface="华文细黑" pitchFamily="2" charset="-122"/>
              </a:rPr>
              <a:t>2</a:t>
            </a:r>
            <a:r>
              <a:rPr lang="en-US" altLang="zh-CN" sz="2800" dirty="0" smtClean="0">
                <a:latin typeface="Times New Roman" pitchFamily="18" charset="0"/>
                <a:ea typeface="华文细黑" pitchFamily="2" charset="-122"/>
              </a:rPr>
              <a:t>CrO</a:t>
            </a:r>
            <a:r>
              <a:rPr lang="en-US" altLang="zh-CN" sz="2800" baseline="-25000" dirty="0" smtClean="0">
                <a:latin typeface="Times New Roman" pitchFamily="18" charset="0"/>
                <a:ea typeface="华文细黑" pitchFamily="2" charset="-122"/>
              </a:rPr>
              <a:t>4</a:t>
            </a:r>
            <a:r>
              <a:rPr lang="zh-CN" altLang="zh-CN" sz="2800" dirty="0" smtClean="0">
                <a:latin typeface="Times New Roman" pitchFamily="18" charset="0"/>
                <a:ea typeface="华文细黑" pitchFamily="2" charset="-122"/>
              </a:rPr>
              <a:t>＋</a:t>
            </a:r>
            <a:r>
              <a:rPr lang="en-US" altLang="zh-CN" sz="2800" dirty="0" smtClean="0">
                <a:latin typeface="Times New Roman" pitchFamily="18" charset="0"/>
                <a:ea typeface="华文细黑" pitchFamily="2" charset="-122"/>
              </a:rPr>
              <a:t>8CO</a:t>
            </a:r>
            <a:r>
              <a:rPr lang="en-US" altLang="zh-CN" sz="2800" baseline="-25000" dirty="0" smtClean="0">
                <a:latin typeface="Times New Roman" pitchFamily="18" charset="0"/>
                <a:ea typeface="华文细黑" pitchFamily="2" charset="-122"/>
              </a:rPr>
              <a:t>2</a:t>
            </a:r>
          </a:p>
          <a:p>
            <a:pPr algn="just" eaLnBrk="1" hangingPunct="1">
              <a:lnSpc>
                <a:spcPct val="150000"/>
              </a:lnSpc>
            </a:pPr>
            <a:endParaRPr lang="en-US" altLang="zh-CN" sz="2800" baseline="-25000" dirty="0">
              <a:latin typeface="Times New Roman" pitchFamily="18" charset="0"/>
              <a:ea typeface="华文细黑" pitchFamily="2" charset="-122"/>
            </a:endParaRPr>
          </a:p>
          <a:p>
            <a:pPr algn="just" eaLnBrk="1" hangingPunct="1">
              <a:lnSpc>
                <a:spcPct val="150000"/>
              </a:lnSpc>
            </a:pPr>
            <a:endParaRPr lang="en-US" altLang="zh-CN" sz="2800" baseline="-25000" dirty="0" smtClean="0">
              <a:latin typeface="Times New Roman" pitchFamily="18" charset="0"/>
              <a:ea typeface="华文细黑" pitchFamily="2" charset="-122"/>
            </a:endParaRPr>
          </a:p>
        </p:txBody>
      </p:sp>
      <p:graphicFrame>
        <p:nvGraphicFramePr>
          <p:cNvPr id="76803" name="Object 139"/>
          <p:cNvGraphicFramePr>
            <a:graphicFrameLocks noChangeAspect="1"/>
          </p:cNvGraphicFramePr>
          <p:nvPr>
            <p:extLst>
              <p:ext uri="{D42A27DB-BD31-4B8C-83A1-F6EECF244321}">
                <p14:modId xmlns:p14="http://schemas.microsoft.com/office/powerpoint/2010/main" val="3097331903"/>
              </p:ext>
            </p:extLst>
          </p:nvPr>
        </p:nvGraphicFramePr>
        <p:xfrm>
          <a:off x="5166196" y="2646090"/>
          <a:ext cx="1250950" cy="903287"/>
        </p:xfrm>
        <a:graphic>
          <a:graphicData uri="http://schemas.openxmlformats.org/presentationml/2006/ole">
            <mc:AlternateContent xmlns:mc="http://schemas.openxmlformats.org/markup-compatibility/2006">
              <mc:Choice xmlns:v="urn:schemas-microsoft-com:vml" Requires="v">
                <p:oleObj spid="_x0000_s46122" name="文档" r:id="rId3" imgW="1251093" imgH="903632" progId="Word.Document.12">
                  <p:embed/>
                </p:oleObj>
              </mc:Choice>
              <mc:Fallback>
                <p:oleObj name="文档" r:id="rId3" imgW="1251093" imgH="903632"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196" y="2646090"/>
                        <a:ext cx="125095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矩形 30"/>
          <p:cNvSpPr/>
          <p:nvPr/>
        </p:nvSpPr>
        <p:spPr>
          <a:xfrm>
            <a:off x="0" y="6664325"/>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矩形 31"/>
          <p:cNvSpPr/>
          <p:nvPr/>
        </p:nvSpPr>
        <p:spPr>
          <a:xfrm>
            <a:off x="4599161" y="2258988"/>
            <a:ext cx="415925" cy="819150"/>
          </a:xfrm>
          <a:prstGeom prst="rect">
            <a:avLst/>
          </a:prstGeom>
        </p:spPr>
        <p:txBody>
          <a:bodyPr wrap="none">
            <a:spAutoFit/>
          </a:bodyPr>
          <a:lstStyle/>
          <a:p>
            <a:pPr algn="just">
              <a:lnSpc>
                <a:spcPct val="150000"/>
              </a:lnSpc>
              <a:defRPr/>
            </a:pPr>
            <a:r>
              <a:rPr lang="en-US" altLang="zh-CN" sz="3600" b="1" dirty="0">
                <a:solidFill>
                  <a:srgbClr val="FF0000"/>
                </a:solidFill>
                <a:latin typeface="Times New Roman" pitchFamily="18" charset="0"/>
                <a:ea typeface="华文细黑" pitchFamily="2" charset="-122"/>
              </a:rPr>
              <a:t>0</a:t>
            </a:r>
            <a:endParaRPr lang="zh-CN" altLang="zh-CN" sz="1050" b="1" dirty="0">
              <a:solidFill>
                <a:srgbClr val="FF0000"/>
              </a:solidFill>
              <a:latin typeface="宋体" pitchFamily="2" charset="-122"/>
              <a:ea typeface="黑体" pitchFamily="49" charset="-122"/>
            </a:endParaRPr>
          </a:p>
        </p:txBody>
      </p:sp>
      <p:sp>
        <p:nvSpPr>
          <p:cNvPr id="33" name="矩形 32"/>
          <p:cNvSpPr/>
          <p:nvPr/>
        </p:nvSpPr>
        <p:spPr>
          <a:xfrm>
            <a:off x="681906" y="2237780"/>
            <a:ext cx="677862" cy="819150"/>
          </a:xfrm>
          <a:prstGeom prst="rect">
            <a:avLst/>
          </a:prstGeom>
        </p:spPr>
        <p:txBody>
          <a:bodyPr wrap="none">
            <a:spAutoFit/>
          </a:bodyPr>
          <a:lstStyle/>
          <a:p>
            <a:pPr algn="just">
              <a:lnSpc>
                <a:spcPct val="150000"/>
              </a:lnSpc>
              <a:defRPr/>
            </a:pPr>
            <a:r>
              <a:rPr lang="en-US" altLang="zh-CN" sz="3600" b="1" dirty="0">
                <a:solidFill>
                  <a:srgbClr val="FF0000"/>
                </a:solidFill>
                <a:latin typeface="Times New Roman" pitchFamily="18" charset="0"/>
                <a:ea typeface="华文细黑" pitchFamily="2" charset="-122"/>
              </a:rPr>
              <a:t>+2</a:t>
            </a:r>
            <a:endParaRPr lang="zh-CN" altLang="zh-CN" sz="1050" b="1" dirty="0">
              <a:solidFill>
                <a:srgbClr val="FF0000"/>
              </a:solidFill>
              <a:latin typeface="宋体" pitchFamily="2" charset="-122"/>
              <a:ea typeface="黑体" pitchFamily="49" charset="-122"/>
            </a:endParaRPr>
          </a:p>
        </p:txBody>
      </p:sp>
      <p:sp>
        <p:nvSpPr>
          <p:cNvPr id="34" name="矩形 33"/>
          <p:cNvSpPr/>
          <p:nvPr/>
        </p:nvSpPr>
        <p:spPr>
          <a:xfrm>
            <a:off x="1465412" y="2264842"/>
            <a:ext cx="677862" cy="817563"/>
          </a:xfrm>
          <a:prstGeom prst="rect">
            <a:avLst/>
          </a:prstGeom>
        </p:spPr>
        <p:txBody>
          <a:bodyPr wrap="none">
            <a:spAutoFit/>
          </a:bodyPr>
          <a:lstStyle/>
          <a:p>
            <a:pPr algn="just">
              <a:lnSpc>
                <a:spcPct val="150000"/>
              </a:lnSpc>
              <a:defRPr/>
            </a:pPr>
            <a:r>
              <a:rPr lang="en-US" altLang="zh-CN" sz="3600" b="1" dirty="0">
                <a:solidFill>
                  <a:srgbClr val="FF0000"/>
                </a:solidFill>
                <a:latin typeface="Times New Roman" pitchFamily="18" charset="0"/>
                <a:ea typeface="华文细黑" pitchFamily="2" charset="-122"/>
              </a:rPr>
              <a:t>+3</a:t>
            </a:r>
            <a:endParaRPr lang="zh-CN" altLang="zh-CN" sz="1050" b="1" dirty="0">
              <a:solidFill>
                <a:srgbClr val="FF0000"/>
              </a:solidFill>
              <a:latin typeface="宋体" pitchFamily="2" charset="-122"/>
              <a:ea typeface="黑体" pitchFamily="49" charset="-122"/>
            </a:endParaRPr>
          </a:p>
        </p:txBody>
      </p:sp>
      <p:sp>
        <p:nvSpPr>
          <p:cNvPr id="35" name="矩形 34"/>
          <p:cNvSpPr/>
          <p:nvPr/>
        </p:nvSpPr>
        <p:spPr>
          <a:xfrm>
            <a:off x="6239222" y="2260576"/>
            <a:ext cx="679450" cy="817562"/>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+3</a:t>
            </a:r>
            <a:endParaRPr lang="zh-CN" altLang="zh-CN" sz="1050" b="1" dirty="0">
              <a:solidFill>
                <a:srgbClr val="FF0000"/>
              </a:solidFill>
              <a:latin typeface="宋体" pitchFamily="2" charset="-122"/>
              <a:ea typeface="黑体" pitchFamily="49" charset="-122"/>
            </a:endParaRPr>
          </a:p>
        </p:txBody>
      </p:sp>
      <p:sp>
        <p:nvSpPr>
          <p:cNvPr id="36" name="矩形 35"/>
          <p:cNvSpPr/>
          <p:nvPr/>
        </p:nvSpPr>
        <p:spPr>
          <a:xfrm>
            <a:off x="8153119" y="2272953"/>
            <a:ext cx="678391" cy="818173"/>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+6</a:t>
            </a:r>
            <a:endParaRPr lang="zh-CN" altLang="zh-CN" sz="1050" b="1" dirty="0">
              <a:solidFill>
                <a:srgbClr val="FF0000"/>
              </a:solidFill>
              <a:latin typeface="宋体" pitchFamily="2" charset="-122"/>
              <a:ea typeface="黑体" pitchFamily="49" charset="-122"/>
            </a:endParaRPr>
          </a:p>
        </p:txBody>
      </p:sp>
      <p:sp>
        <p:nvSpPr>
          <p:cNvPr id="39" name="矩形 38"/>
          <p:cNvSpPr/>
          <p:nvPr/>
        </p:nvSpPr>
        <p:spPr>
          <a:xfrm>
            <a:off x="9659867" y="2259965"/>
            <a:ext cx="569387" cy="818173"/>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-2</a:t>
            </a:r>
            <a:endParaRPr lang="zh-CN" altLang="zh-CN" sz="1050" b="1" dirty="0">
              <a:solidFill>
                <a:srgbClr val="FF0000"/>
              </a:solidFill>
              <a:latin typeface="宋体" pitchFamily="2" charset="-122"/>
              <a:ea typeface="黑体" pitchFamily="49" charset="-122"/>
            </a:endParaRPr>
          </a:p>
        </p:txBody>
      </p:sp>
      <p:grpSp>
        <p:nvGrpSpPr>
          <p:cNvPr id="40" name="组合 39"/>
          <p:cNvGrpSpPr/>
          <p:nvPr/>
        </p:nvGrpSpPr>
        <p:grpSpPr>
          <a:xfrm>
            <a:off x="1147958" y="2240110"/>
            <a:ext cx="5595319" cy="305203"/>
            <a:chOff x="1558702" y="5655806"/>
            <a:chExt cx="3197444" cy="159253"/>
          </a:xfrm>
        </p:grpSpPr>
        <p:cxnSp>
          <p:nvCxnSpPr>
            <p:cNvPr id="41" name="直接连接符 40"/>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1565959"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748889" y="5659444"/>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1931442" y="2048832"/>
            <a:ext cx="6696744" cy="556459"/>
            <a:chOff x="1558702" y="5659445"/>
            <a:chExt cx="3190187" cy="159457"/>
          </a:xfrm>
        </p:grpSpPr>
        <p:cxnSp>
          <p:nvCxnSpPr>
            <p:cNvPr id="45" name="直接连接符 44"/>
            <p:cNvCxnSpPr/>
            <p:nvPr/>
          </p:nvCxnSpPr>
          <p:spPr>
            <a:xfrm flipV="1">
              <a:off x="1558702" y="5663084"/>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558702" y="5659445"/>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748889" y="566243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2710830" y="2205331"/>
            <a:ext cx="869149"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4e</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7091205" y="2017533"/>
            <a:ext cx="1074333"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24e</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0" name="组合 49"/>
          <p:cNvGrpSpPr/>
          <p:nvPr/>
        </p:nvGrpSpPr>
        <p:grpSpPr>
          <a:xfrm>
            <a:off x="4831605" y="3337492"/>
            <a:ext cx="5152033" cy="504055"/>
            <a:chOff x="1957745" y="6370055"/>
            <a:chExt cx="4238492" cy="188805"/>
          </a:xfrm>
        </p:grpSpPr>
        <p:cxnSp>
          <p:nvCxnSpPr>
            <p:cNvPr id="51" name="直接连接符 50"/>
            <p:cNvCxnSpPr/>
            <p:nvPr/>
          </p:nvCxnSpPr>
          <p:spPr>
            <a:xfrm>
              <a:off x="1957745" y="6379789"/>
              <a:ext cx="0" cy="1753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6870454" y="3841547"/>
            <a:ext cx="1074333" cy="584775"/>
          </a:xfrm>
          <a:prstGeom prst="rect">
            <a:avLst/>
          </a:prstGeom>
          <a:noFill/>
        </p:spPr>
        <p:txBody>
          <a:bodyPr wrap="none" rtlCol="0">
            <a:spAutoFit/>
          </a:bodyPr>
          <a:lstStyle/>
          <a:p>
            <a:r>
              <a:rPr lang="zh-CN" altLang="en-US" sz="3200" b="1" dirty="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28e</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2" name="矩形 1"/>
          <p:cNvSpPr/>
          <p:nvPr/>
        </p:nvSpPr>
        <p:spPr>
          <a:xfrm>
            <a:off x="220663" y="4509914"/>
            <a:ext cx="11347151" cy="2131353"/>
          </a:xfrm>
          <a:prstGeom prst="rect">
            <a:avLst/>
          </a:prstGeom>
        </p:spPr>
        <p:txBody>
          <a:bodyPr wrap="square">
            <a:spAutoFit/>
          </a:bodyPr>
          <a:lstStyle/>
          <a:p>
            <a:pPr algn="just">
              <a:lnSpc>
                <a:spcPts val="4500"/>
              </a:lnSpc>
              <a:spcAft>
                <a:spcPts val="1200"/>
              </a:spcAft>
            </a:pPr>
            <a:r>
              <a:rPr lang="zh-CN" altLang="zh-CN" sz="2800" kern="100" dirty="0">
                <a:latin typeface="Times New Roman"/>
                <a:ea typeface="华文细黑"/>
                <a:cs typeface="Times New Roman"/>
              </a:rPr>
              <a:t>若</a:t>
            </a:r>
            <a:r>
              <a:rPr lang="zh-CN" altLang="zh-CN" sz="2800" kern="100" dirty="0" smtClean="0">
                <a:latin typeface="Times New Roman"/>
                <a:ea typeface="华文细黑"/>
                <a:cs typeface="Times New Roman"/>
              </a:rPr>
              <a:t>有</a:t>
            </a: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生成</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转移的电子数为</a:t>
            </a:r>
            <a:r>
              <a:rPr lang="zh-CN" altLang="en-US" sz="2800" u="sng" kern="100" dirty="0" smtClean="0">
                <a:latin typeface="Times New Roman"/>
                <a:ea typeface="华文细黑"/>
                <a:cs typeface="Times New Roman"/>
              </a:rPr>
              <a:t>           </a:t>
            </a:r>
            <a:r>
              <a:rPr lang="en-US" altLang="zh-CN" sz="2800" kern="100" dirty="0" err="1" smtClean="0">
                <a:latin typeface="Times New Roman"/>
                <a:ea typeface="华文细黑"/>
                <a:cs typeface="Times New Roman"/>
              </a:rPr>
              <a:t>mol</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500"/>
              </a:lnSpc>
              <a:spcAft>
                <a:spcPts val="1200"/>
              </a:spcAft>
            </a:pPr>
            <a:r>
              <a:rPr lang="zh-CN" altLang="en-US" sz="2800" kern="100" dirty="0" smtClean="0">
                <a:latin typeface="Times New Roman"/>
                <a:ea typeface="华文细黑"/>
                <a:cs typeface="Times New Roman"/>
              </a:rPr>
              <a:t>同时有</a:t>
            </a:r>
            <a:r>
              <a:rPr lang="zh-CN" altLang="en-US" sz="2800" u="sng" kern="100" dirty="0" smtClean="0">
                <a:latin typeface="Times New Roman"/>
                <a:ea typeface="华文细黑"/>
                <a:cs typeface="Times New Roman"/>
              </a:rPr>
              <a:t>       </a:t>
            </a:r>
            <a:r>
              <a:rPr lang="en-US" altLang="zh-CN" sz="2800" kern="100" dirty="0" err="1" smtClean="0">
                <a:latin typeface="Times New Roman"/>
                <a:ea typeface="华文细黑"/>
                <a:cs typeface="Times New Roman"/>
              </a:rPr>
              <a:t>molCr</a:t>
            </a:r>
            <a:r>
              <a:rPr lang="zh-CN" altLang="en-US" sz="2800" kern="100" dirty="0" smtClean="0">
                <a:latin typeface="Times New Roman"/>
                <a:ea typeface="华文细黑"/>
                <a:cs typeface="Times New Roman"/>
              </a:rPr>
              <a:t>原子被氧化；</a:t>
            </a:r>
            <a:endParaRPr lang="en-US" altLang="zh-CN" sz="2800" kern="100" dirty="0" smtClean="0">
              <a:latin typeface="Times New Roman"/>
              <a:ea typeface="华文细黑"/>
              <a:cs typeface="Times New Roman"/>
            </a:endParaRPr>
          </a:p>
          <a:p>
            <a:pPr algn="just">
              <a:lnSpc>
                <a:spcPts val="4500"/>
              </a:lnSpc>
              <a:spcAft>
                <a:spcPts val="1200"/>
              </a:spcAft>
            </a:pPr>
            <a:r>
              <a:rPr lang="zh-CN" altLang="en-US" sz="2800" kern="100" dirty="0" smtClean="0">
                <a:latin typeface="Times New Roman"/>
                <a:ea typeface="华文细黑"/>
                <a:cs typeface="Times New Roman"/>
              </a:rPr>
              <a:t>有</a:t>
            </a:r>
            <a:r>
              <a:rPr lang="zh-CN" altLang="en-US" sz="2800" u="sng" kern="100" dirty="0" smtClean="0">
                <a:latin typeface="Times New Roman"/>
                <a:ea typeface="华文细黑"/>
                <a:cs typeface="Times New Roman"/>
              </a:rPr>
              <a:t>       </a:t>
            </a:r>
            <a:r>
              <a:rPr lang="en-US" altLang="zh-CN" sz="2800" kern="100" dirty="0" smtClean="0">
                <a:latin typeface="Times New Roman"/>
                <a:ea typeface="华文细黑"/>
                <a:cs typeface="Times New Roman"/>
              </a:rPr>
              <a:t>molO</a:t>
            </a:r>
            <a:r>
              <a:rPr lang="en-US" altLang="zh-CN" sz="2800" kern="100" baseline="-25000" dirty="0" smtClean="0">
                <a:latin typeface="Times New Roman"/>
                <a:ea typeface="华文细黑"/>
                <a:cs typeface="Times New Roman"/>
              </a:rPr>
              <a:t>2</a:t>
            </a:r>
            <a:r>
              <a:rPr lang="zh-CN" altLang="en-US" sz="2800" kern="100" dirty="0" smtClean="0">
                <a:latin typeface="Times New Roman"/>
                <a:ea typeface="华文细黑"/>
                <a:cs typeface="Times New Roman"/>
              </a:rPr>
              <a:t>被还原；其中被</a:t>
            </a:r>
            <a:r>
              <a:rPr lang="en-US" altLang="zh-CN" sz="2800" kern="100" dirty="0" smtClean="0">
                <a:latin typeface="Times New Roman"/>
                <a:ea typeface="华文细黑"/>
                <a:cs typeface="Times New Roman"/>
              </a:rPr>
              <a:t>Cr</a:t>
            </a:r>
            <a:r>
              <a:rPr lang="zh-CN" altLang="en-US" sz="2800" kern="100" dirty="0" smtClean="0">
                <a:latin typeface="Times New Roman"/>
                <a:ea typeface="华文细黑"/>
                <a:cs typeface="Times New Roman"/>
              </a:rPr>
              <a:t>还原的</a:t>
            </a:r>
            <a:r>
              <a:rPr lang="en-US" altLang="zh-CN" sz="2800" kern="100" dirty="0" smtClean="0">
                <a:latin typeface="Times New Roman"/>
                <a:ea typeface="华文细黑"/>
                <a:cs typeface="Times New Roman"/>
              </a:rPr>
              <a:t>O</a:t>
            </a:r>
            <a:r>
              <a:rPr lang="en-US" altLang="zh-CN" sz="2800" kern="100" baseline="-25000" dirty="0" smtClean="0">
                <a:latin typeface="Times New Roman"/>
                <a:ea typeface="华文细黑"/>
                <a:cs typeface="Times New Roman"/>
              </a:rPr>
              <a:t>2</a:t>
            </a:r>
            <a:r>
              <a:rPr lang="zh-CN" altLang="en-US" sz="2800" kern="100" dirty="0" smtClean="0">
                <a:latin typeface="Times New Roman"/>
                <a:ea typeface="华文细黑"/>
                <a:cs typeface="Times New Roman"/>
              </a:rPr>
              <a:t>有</a:t>
            </a:r>
            <a:r>
              <a:rPr lang="zh-CN" altLang="en-US" sz="2800" u="sng" kern="100" dirty="0" smtClean="0">
                <a:latin typeface="Times New Roman"/>
                <a:ea typeface="华文细黑"/>
                <a:cs typeface="Times New Roman"/>
              </a:rPr>
              <a:t>        </a:t>
            </a:r>
            <a:r>
              <a:rPr lang="en-US" altLang="zh-CN" sz="2800" kern="100" dirty="0" err="1" smtClean="0">
                <a:latin typeface="Times New Roman"/>
                <a:ea typeface="华文细黑"/>
                <a:cs typeface="Times New Roman"/>
              </a:rPr>
              <a:t>mol</a:t>
            </a:r>
            <a:r>
              <a:rPr lang="zh-CN" altLang="en-US"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5" name="TextBox 54"/>
          <p:cNvSpPr txBox="1"/>
          <p:nvPr/>
        </p:nvSpPr>
        <p:spPr>
          <a:xfrm>
            <a:off x="6167214" y="4535314"/>
            <a:ext cx="914033"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28/8</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1516192" y="5229994"/>
            <a:ext cx="389850"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1</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6898526" y="6004687"/>
            <a:ext cx="708848"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3/4</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58" name="TextBox 57"/>
          <p:cNvSpPr txBox="1"/>
          <p:nvPr/>
        </p:nvSpPr>
        <p:spPr>
          <a:xfrm>
            <a:off x="595730" y="6013371"/>
            <a:ext cx="708848"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7/8</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000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down)">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ipe(down)">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down)">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down)">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ipe(down)">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down)">
                                      <p:cBhvr>
                                        <p:cTn id="8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9" grpId="0"/>
      <p:bldP spid="48" grpId="0"/>
      <p:bldP spid="49" grpId="0"/>
      <p:bldP spid="54" grpId="0"/>
      <p:bldP spid="55" grpId="0"/>
      <p:bldP spid="56" grpId="0"/>
      <p:bldP spid="57"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190976"/>
            <a:ext cx="697627" cy="584775"/>
          </a:xfrm>
          <a:prstGeom prst="rect">
            <a:avLst/>
          </a:prstGeom>
        </p:spPr>
        <p:txBody>
          <a:bodyPr wrap="none">
            <a:spAutoFit/>
          </a:bodyPr>
          <a:lstStyle/>
          <a:p>
            <a:r>
              <a:rPr lang="en-US" altLang="zh-CN" sz="3200" b="1" kern="100" dirty="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4" name="矩形 3"/>
          <p:cNvSpPr/>
          <p:nvPr/>
        </p:nvSpPr>
        <p:spPr>
          <a:xfrm>
            <a:off x="3286894" y="1664552"/>
            <a:ext cx="697627" cy="757130"/>
          </a:xfrm>
          <a:prstGeom prst="rect">
            <a:avLst/>
          </a:prstGeom>
        </p:spPr>
        <p:txBody>
          <a:bodyPr wrap="none">
            <a:spAutoFit/>
          </a:bodyPr>
          <a:lstStyle/>
          <a:p>
            <a:pPr>
              <a:lnSpc>
                <a:spcPct val="135000"/>
              </a:lnSpc>
              <a:spcAft>
                <a:spcPts val="0"/>
              </a:spcAft>
            </a:pPr>
            <a:r>
              <a:rPr lang="en-US" altLang="zh-CN" sz="3200" b="1" kern="100" dirty="0" smtClean="0">
                <a:solidFill>
                  <a:srgbClr val="FF0000"/>
                </a:solidFill>
                <a:latin typeface="Times New Roman"/>
                <a:cs typeface="Times New Roman"/>
              </a:rPr>
              <a:t>2.2</a:t>
            </a:r>
            <a:endParaRPr lang="zh-CN" altLang="zh-CN" sz="3200" b="1" kern="100" dirty="0">
              <a:solidFill>
                <a:srgbClr val="FF0000"/>
              </a:solidFill>
              <a:latin typeface="Times New Roman"/>
              <a:cs typeface="Times New Roman"/>
            </a:endParaRPr>
          </a:p>
        </p:txBody>
      </p:sp>
      <p:cxnSp>
        <p:nvCxnSpPr>
          <p:cNvPr id="6" name="直接箭头连接符 5"/>
          <p:cNvCxnSpPr/>
          <p:nvPr/>
        </p:nvCxnSpPr>
        <p:spPr>
          <a:xfrm>
            <a:off x="3564766" y="945834"/>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702718" y="45418"/>
            <a:ext cx="886915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11</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CuSO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24</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O</a:t>
            </a:r>
            <a:r>
              <a:rPr lang="en-US" altLang="zh-CN" sz="2800" b="1" kern="100" spc="-125" dirty="0" smtClean="0">
                <a:latin typeface="Times New Roman" panose="02020603050405020304" pitchFamily="18" charset="0"/>
                <a:ea typeface="华文细黑"/>
                <a:cs typeface="Times New Roman" panose="02020603050405020304" pitchFamily="18" charset="0"/>
              </a:rPr>
              <a:t> === </a:t>
            </a:r>
            <a:r>
              <a:rPr lang="en-US" altLang="zh-CN" sz="2800" b="1" kern="100" spc="-125" dirty="0" smtClean="0">
                <a:solidFill>
                  <a:srgbClr val="FF0000"/>
                </a:solidFill>
                <a:latin typeface="Times New Roman" panose="02020603050405020304" pitchFamily="18" charset="0"/>
                <a:ea typeface="华文细黑"/>
                <a:cs typeface="Times New Roman" panose="02020603050405020304" pitchFamily="18" charset="0"/>
              </a:rPr>
              <a:t>5</a:t>
            </a:r>
            <a:r>
              <a:rPr lang="en-US" altLang="zh-CN" sz="2800" b="1" kern="100" dirty="0" smtClean="0">
                <a:latin typeface="Times New Roman" panose="02020603050405020304" pitchFamily="18" charset="0"/>
                <a:ea typeface="华文细黑"/>
                <a:cs typeface="Times New Roman" panose="02020603050405020304" pitchFamily="18" charset="0"/>
              </a:rPr>
              <a:t>Cu</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6</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linds(horizontal)">
                                      <p:cBhvr>
                                        <p:cTn id="19" dur="500"/>
                                        <p:tgtEl>
                                          <p:spTgt spid="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linds(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blinds(horizontal)">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blinds(horizontal)">
                                      <p:cBhvr>
                                        <p:cTn id="39" dur="500"/>
                                        <p:tgtEl>
                                          <p:spTgt spid="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blinds(horizontal)">
                                      <p:cBhvr>
                                        <p:cTn id="44" dur="500"/>
                                        <p:tgtEl>
                                          <p:spTgt spid="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linds(horizontal)">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26590"/>
            <a:ext cx="11809312" cy="696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3300" dirty="0" smtClean="0">
                <a:solidFill>
                  <a:srgbClr val="FF0000"/>
                </a:solidFill>
                <a:latin typeface="Times New Roman" panose="02020603050405020304" pitchFamily="18" charset="0"/>
                <a:ea typeface="+mn-ea"/>
                <a:cs typeface="Times New Roman" panose="02020603050405020304" pitchFamily="18" charset="0"/>
              </a:rPr>
              <a:t>补充例题</a:t>
            </a:r>
            <a:r>
              <a:rPr lang="en-US" altLang="zh-CN" sz="3300" dirty="0" smtClean="0">
                <a:solidFill>
                  <a:srgbClr val="FF0000"/>
                </a:solidFill>
                <a:latin typeface="Times New Roman" panose="02020603050405020304" pitchFamily="18" charset="0"/>
                <a:ea typeface="+mn-ea"/>
                <a:cs typeface="Times New Roman" panose="02020603050405020304" pitchFamily="18" charset="0"/>
              </a:rPr>
              <a:t>1: </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将</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19.2g</a:t>
            </a:r>
            <a:r>
              <a:rPr lang="zh-CN" altLang="en-US" sz="3300" dirty="0">
                <a:solidFill>
                  <a:srgbClr val="000000"/>
                </a:solidFill>
                <a:latin typeface="Times New Roman" panose="02020603050405020304" pitchFamily="18" charset="0"/>
                <a:ea typeface="+mn-ea"/>
                <a:cs typeface="Times New Roman" panose="02020603050405020304" pitchFamily="18" charset="0"/>
              </a:rPr>
              <a:t>铜粉</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与</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100mL</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一定</a:t>
            </a:r>
            <a:r>
              <a:rPr lang="zh-CN" altLang="en-US" sz="3300" dirty="0">
                <a:solidFill>
                  <a:srgbClr val="000000"/>
                </a:solidFill>
                <a:latin typeface="Times New Roman" panose="02020603050405020304" pitchFamily="18" charset="0"/>
                <a:ea typeface="+mn-ea"/>
                <a:cs typeface="Times New Roman" panose="02020603050405020304" pitchFamily="18" charset="0"/>
              </a:rPr>
              <a:t>浓度</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的浓</a:t>
            </a:r>
            <a:r>
              <a:rPr lang="zh-CN" altLang="en-US" sz="3300" dirty="0">
                <a:solidFill>
                  <a:srgbClr val="000000"/>
                </a:solidFill>
                <a:latin typeface="Times New Roman" panose="02020603050405020304" pitchFamily="18" charset="0"/>
                <a:ea typeface="+mn-ea"/>
                <a:cs typeface="Times New Roman" panose="02020603050405020304" pitchFamily="18" charset="0"/>
              </a:rPr>
              <a:t>硝酸反应，当铜粉完全作用时，收集</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到</a:t>
            </a:r>
            <a:r>
              <a:rPr lang="zh-CN" altLang="en-US" sz="3300" dirty="0">
                <a:solidFill>
                  <a:srgbClr val="000000"/>
                </a:solidFill>
                <a:latin typeface="Times New Roman" panose="02020603050405020304" pitchFamily="18" charset="0"/>
                <a:ea typeface="+mn-ea"/>
                <a:cs typeface="Times New Roman" panose="02020603050405020304" pitchFamily="18" charset="0"/>
              </a:rPr>
              <a:t>混合</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气体</a:t>
            </a:r>
            <a:r>
              <a:rPr lang="zh-CN" altLang="en-US" sz="3300" dirty="0">
                <a:solidFill>
                  <a:srgbClr val="000000"/>
                </a:solidFill>
                <a:latin typeface="Times New Roman" panose="02020603050405020304" pitchFamily="18" charset="0"/>
                <a:ea typeface="+mn-ea"/>
                <a:cs typeface="Times New Roman" panose="02020603050405020304" pitchFamily="18" charset="0"/>
              </a:rPr>
              <a:t>为</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11.2L</a:t>
            </a:r>
            <a:r>
              <a:rPr lang="zh-CN" altLang="en-US" sz="3300" dirty="0">
                <a:solidFill>
                  <a:srgbClr val="000000"/>
                </a:solidFill>
                <a:latin typeface="Times New Roman" panose="02020603050405020304" pitchFamily="18" charset="0"/>
                <a:ea typeface="+mn-ea"/>
                <a:cs typeface="Times New Roman" panose="02020603050405020304" pitchFamily="18" charset="0"/>
              </a:rPr>
              <a:t>（标准状况）</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则：</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ea typeface="+mn-ea"/>
                <a:cs typeface="Times New Roman" panose="02020603050405020304" pitchFamily="18" charset="0"/>
              </a:rPr>
              <a:t>1.</a:t>
            </a:r>
            <a:r>
              <a:rPr lang="zh-CN" altLang="en-US" sz="3300" dirty="0" smtClean="0">
                <a:latin typeface="Times New Roman" panose="02020603050405020304" pitchFamily="18" charset="0"/>
                <a:ea typeface="+mn-ea"/>
                <a:cs typeface="Times New Roman" panose="02020603050405020304" pitchFamily="18" charset="0"/>
              </a:rPr>
              <a:t>混合气体中</a:t>
            </a:r>
            <a:r>
              <a:rPr lang="en-US" altLang="zh-CN" sz="3300" dirty="0" smtClean="0">
                <a:latin typeface="Times New Roman" panose="02020603050405020304" pitchFamily="18" charset="0"/>
                <a:ea typeface="+mn-ea"/>
                <a:cs typeface="Times New Roman" panose="02020603050405020304" pitchFamily="18" charset="0"/>
              </a:rPr>
              <a:t>NO</a:t>
            </a:r>
            <a:r>
              <a:rPr lang="zh-CN" altLang="en-US" sz="3300" dirty="0" smtClean="0">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smtClean="0">
                <a:latin typeface="Times New Roman" panose="02020603050405020304" pitchFamily="18" charset="0"/>
                <a:cs typeface="Times New Roman" panose="02020603050405020304" pitchFamily="18" charset="0"/>
              </a:rPr>
              <a:t>             </a:t>
            </a:r>
            <a:r>
              <a:rPr lang="en-US" altLang="zh-CN" sz="3300" dirty="0" smtClean="0">
                <a:latin typeface="Times New Roman" panose="02020603050405020304" pitchFamily="18" charset="0"/>
                <a:cs typeface="Times New Roman" panose="02020603050405020304" pitchFamily="18" charset="0"/>
              </a:rPr>
              <a:t>L</a:t>
            </a:r>
            <a:r>
              <a:rPr lang="zh-CN" altLang="en-US" sz="3300" dirty="0" smtClean="0">
                <a:latin typeface="Times New Roman" panose="02020603050405020304" pitchFamily="18" charset="0"/>
                <a:cs typeface="Times New Roman" panose="02020603050405020304" pitchFamily="18" charset="0"/>
              </a:rPr>
              <a:t>，</a:t>
            </a:r>
            <a:r>
              <a:rPr lang="en-US" altLang="zh-CN" sz="3300" dirty="0" smtClean="0">
                <a:latin typeface="Times New Roman" panose="02020603050405020304" pitchFamily="18" charset="0"/>
                <a:cs typeface="Times New Roman" panose="02020603050405020304" pitchFamily="18" charset="0"/>
              </a:rPr>
              <a:t>NO</a:t>
            </a:r>
            <a:r>
              <a:rPr lang="en-US" altLang="zh-CN" sz="3300" baseline="-25000" dirty="0" smtClean="0">
                <a:latin typeface="Times New Roman" panose="02020603050405020304" pitchFamily="18" charset="0"/>
                <a:cs typeface="Times New Roman" panose="02020603050405020304" pitchFamily="18" charset="0"/>
              </a:rPr>
              <a:t>2</a:t>
            </a:r>
            <a:r>
              <a:rPr lang="zh-CN" altLang="en-US" sz="3300" dirty="0">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a:latin typeface="Times New Roman" panose="02020603050405020304" pitchFamily="18" charset="0"/>
                <a:cs typeface="Times New Roman" panose="02020603050405020304" pitchFamily="18" charset="0"/>
              </a:rPr>
              <a:t>     </a:t>
            </a:r>
            <a:r>
              <a:rPr lang="zh-CN" altLang="en-US" sz="3300" u="sng" dirty="0" smtClean="0">
                <a:latin typeface="Times New Roman" panose="02020603050405020304" pitchFamily="18" charset="0"/>
                <a:cs typeface="Times New Roman" panose="02020603050405020304" pitchFamily="18" charset="0"/>
              </a:rPr>
              <a:t>        </a:t>
            </a:r>
            <a:r>
              <a:rPr lang="en-US" altLang="zh-CN" sz="3300" dirty="0" smtClean="0">
                <a:latin typeface="Times New Roman" panose="02020603050405020304" pitchFamily="18" charset="0"/>
                <a:cs typeface="Times New Roman" panose="02020603050405020304" pitchFamily="18" charset="0"/>
              </a:rPr>
              <a:t>L</a:t>
            </a:r>
            <a:r>
              <a:rPr lang="zh-CN" altLang="en-US" sz="3300" dirty="0">
                <a:latin typeface="Times New Roman" panose="02020603050405020304" pitchFamily="18" charset="0"/>
                <a:cs typeface="Times New Roman" panose="02020603050405020304" pitchFamily="18" charset="0"/>
              </a:rPr>
              <a:t>；</a:t>
            </a:r>
            <a:endParaRPr lang="en-US" altLang="zh-CN" sz="3300" dirty="0" smtClean="0">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ea typeface="+mn-ea"/>
                <a:cs typeface="Times New Roman" panose="02020603050405020304" pitchFamily="18" charset="0"/>
              </a:rPr>
              <a:t>2.</a:t>
            </a:r>
            <a:r>
              <a:rPr lang="zh-CN" altLang="en-US" sz="3300" dirty="0" smtClean="0">
                <a:latin typeface="Times New Roman" panose="02020603050405020304" pitchFamily="18" charset="0"/>
                <a:ea typeface="+mn-ea"/>
                <a:cs typeface="Times New Roman" panose="02020603050405020304" pitchFamily="18" charset="0"/>
              </a:rPr>
              <a:t>反应所</a:t>
            </a:r>
            <a:r>
              <a:rPr lang="zh-CN" altLang="en-US" sz="3300" dirty="0">
                <a:latin typeface="Times New Roman" panose="02020603050405020304" pitchFamily="18" charset="0"/>
                <a:ea typeface="+mn-ea"/>
                <a:cs typeface="Times New Roman" panose="02020603050405020304" pitchFamily="18" charset="0"/>
              </a:rPr>
              <a:t>消耗的硝酸的物质的量</a:t>
            </a:r>
            <a:r>
              <a:rPr lang="zh-CN" altLang="en-US" sz="3300" dirty="0" smtClean="0">
                <a:latin typeface="Times New Roman" panose="02020603050405020304" pitchFamily="18" charset="0"/>
                <a:ea typeface="+mn-ea"/>
                <a:cs typeface="Times New Roman" panose="02020603050405020304" pitchFamily="18" charset="0"/>
              </a:rPr>
              <a:t>是</a:t>
            </a:r>
            <a:r>
              <a:rPr lang="zh-CN" altLang="en-US" sz="3300" u="sng" dirty="0" smtClean="0">
                <a:latin typeface="Times New Roman" panose="02020603050405020304" pitchFamily="18" charset="0"/>
                <a:ea typeface="+mn-ea"/>
                <a:cs typeface="Times New Roman" panose="02020603050405020304" pitchFamily="18" charset="0"/>
              </a:rPr>
              <a:t>              </a:t>
            </a:r>
            <a:r>
              <a:rPr lang="en-US" altLang="zh-CN" sz="3300" dirty="0" err="1" smtClean="0">
                <a:latin typeface="Times New Roman" panose="02020603050405020304" pitchFamily="18" charset="0"/>
                <a:ea typeface="+mn-ea"/>
                <a:cs typeface="Times New Roman" panose="02020603050405020304" pitchFamily="18" charset="0"/>
              </a:rPr>
              <a:t>mol</a:t>
            </a:r>
            <a:r>
              <a:rPr lang="zh-CN" altLang="en-US" sz="3300" dirty="0" smtClean="0">
                <a:latin typeface="Times New Roman" panose="02020603050405020304" pitchFamily="18" charset="0"/>
                <a:ea typeface="+mn-ea"/>
                <a:cs typeface="Times New Roman" panose="02020603050405020304" pitchFamily="18" charset="0"/>
              </a:rPr>
              <a:t>；</a:t>
            </a:r>
            <a:endParaRPr lang="en-US" altLang="zh-CN" sz="3300" dirty="0" smtClean="0">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ea typeface="+mn-ea"/>
                <a:cs typeface="Times New Roman" panose="02020603050405020304" pitchFamily="18" charset="0"/>
              </a:rPr>
              <a:t>3.</a:t>
            </a:r>
            <a:r>
              <a:rPr lang="zh-CN" altLang="en-US" sz="3300" dirty="0" smtClean="0">
                <a:latin typeface="Times New Roman" panose="02020603050405020304" pitchFamily="18" charset="0"/>
                <a:ea typeface="+mn-ea"/>
                <a:cs typeface="Times New Roman" panose="02020603050405020304" pitchFamily="18" charset="0"/>
              </a:rPr>
              <a:t>若在反应后的溶液中，加入过量的</a:t>
            </a:r>
            <a:r>
              <a:rPr lang="en-US" altLang="zh-CN" sz="3300" dirty="0" err="1" smtClean="0">
                <a:latin typeface="Times New Roman" panose="02020603050405020304" pitchFamily="18" charset="0"/>
                <a:ea typeface="+mn-ea"/>
                <a:cs typeface="Times New Roman" panose="02020603050405020304" pitchFamily="18" charset="0"/>
              </a:rPr>
              <a:t>NaOH</a:t>
            </a:r>
            <a:r>
              <a:rPr lang="zh-CN" altLang="en-US" sz="3300" dirty="0" smtClean="0">
                <a:latin typeface="Times New Roman" panose="02020603050405020304" pitchFamily="18" charset="0"/>
                <a:ea typeface="+mn-ea"/>
                <a:cs typeface="Times New Roman" panose="02020603050405020304" pitchFamily="18" charset="0"/>
              </a:rPr>
              <a:t>溶液，则可得到沉淀的质量为</a:t>
            </a:r>
            <a:r>
              <a:rPr lang="zh-CN" altLang="en-US" sz="3300" u="sng" dirty="0" smtClean="0">
                <a:latin typeface="Times New Roman" panose="02020603050405020304" pitchFamily="18" charset="0"/>
                <a:cs typeface="Times New Roman" panose="02020603050405020304" pitchFamily="18" charset="0"/>
              </a:rPr>
              <a:t>             </a:t>
            </a:r>
            <a:r>
              <a:rPr lang="en-US" altLang="zh-CN" sz="3300" dirty="0" smtClean="0">
                <a:latin typeface="Times New Roman" panose="02020603050405020304" pitchFamily="18" charset="0"/>
                <a:cs typeface="Times New Roman" panose="02020603050405020304" pitchFamily="18" charset="0"/>
              </a:rPr>
              <a:t>g</a:t>
            </a:r>
            <a:r>
              <a:rPr lang="zh-CN" altLang="en-US" sz="3300" dirty="0" smtClean="0">
                <a:latin typeface="Times New Roman" panose="02020603050405020304" pitchFamily="18" charset="0"/>
                <a:cs typeface="Times New Roman" panose="02020603050405020304" pitchFamily="18" charset="0"/>
              </a:rPr>
              <a:t>；</a:t>
            </a:r>
            <a:endParaRPr lang="en-US" altLang="zh-CN" sz="3300" dirty="0" smtClean="0">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latin typeface="Times New Roman" panose="02020603050405020304" pitchFamily="18" charset="0"/>
                <a:cs typeface="Times New Roman" panose="02020603050405020304" pitchFamily="18" charset="0"/>
              </a:rPr>
              <a:t>4.</a:t>
            </a:r>
            <a:r>
              <a:rPr lang="zh-CN" altLang="zh-CN" sz="3300" dirty="0" smtClean="0">
                <a:latin typeface="Times New Roman" panose="02020603050405020304" pitchFamily="18" charset="0"/>
                <a:ea typeface="+mn-ea"/>
                <a:cs typeface="Times New Roman" panose="02020603050405020304" pitchFamily="18" charset="0"/>
              </a:rPr>
              <a:t>待产</a:t>
            </a:r>
            <a:r>
              <a:rPr lang="zh-CN" altLang="zh-CN" sz="3300" dirty="0">
                <a:latin typeface="Times New Roman" panose="02020603050405020304" pitchFamily="18" charset="0"/>
                <a:ea typeface="+mn-ea"/>
                <a:cs typeface="Times New Roman" panose="02020603050405020304" pitchFamily="18" charset="0"/>
              </a:rPr>
              <a:t>生的气体全部释放后，向溶液</a:t>
            </a:r>
            <a:r>
              <a:rPr lang="zh-CN" altLang="zh-CN" sz="3300" dirty="0" smtClean="0">
                <a:latin typeface="Times New Roman" panose="02020603050405020304" pitchFamily="18" charset="0"/>
                <a:ea typeface="+mn-ea"/>
                <a:cs typeface="Times New Roman" panose="02020603050405020304" pitchFamily="18" charset="0"/>
              </a:rPr>
              <a:t>加入</a:t>
            </a:r>
            <a:r>
              <a:rPr lang="en-US" altLang="zh-CN" sz="3300" dirty="0" smtClean="0">
                <a:latin typeface="Times New Roman" panose="02020603050405020304" pitchFamily="18" charset="0"/>
                <a:ea typeface="+mn-ea"/>
                <a:cs typeface="Times New Roman" panose="02020603050405020304" pitchFamily="18" charset="0"/>
              </a:rPr>
              <a:t>V mL c </a:t>
            </a:r>
            <a:r>
              <a:rPr lang="en-US" altLang="zh-CN" sz="3300" dirty="0" err="1" smtClean="0">
                <a:latin typeface="Times New Roman" panose="02020603050405020304" pitchFamily="18" charset="0"/>
                <a:ea typeface="+mn-ea"/>
                <a:cs typeface="Times New Roman" panose="02020603050405020304" pitchFamily="18" charset="0"/>
              </a:rPr>
              <a:t>mol</a:t>
            </a:r>
            <a:r>
              <a:rPr lang="en-US" altLang="zh-CN" sz="3300" dirty="0" smtClean="0">
                <a:latin typeface="Times New Roman" panose="02020603050405020304" pitchFamily="18" charset="0"/>
                <a:ea typeface="+mn-ea"/>
                <a:cs typeface="Times New Roman" panose="02020603050405020304" pitchFamily="18" charset="0"/>
              </a:rPr>
              <a:t>/L</a:t>
            </a:r>
            <a:r>
              <a:rPr lang="zh-CN" altLang="zh-CN" sz="3300" dirty="0" smtClean="0">
                <a:latin typeface="Times New Roman" panose="02020603050405020304" pitchFamily="18" charset="0"/>
                <a:ea typeface="+mn-ea"/>
                <a:cs typeface="Times New Roman" panose="02020603050405020304" pitchFamily="18" charset="0"/>
              </a:rPr>
              <a:t>的</a:t>
            </a:r>
            <a:r>
              <a:rPr lang="en-US" altLang="zh-CN" sz="3300" dirty="0" err="1">
                <a:latin typeface="Times New Roman" panose="02020603050405020304" pitchFamily="18" charset="0"/>
                <a:ea typeface="+mn-ea"/>
                <a:cs typeface="Times New Roman" panose="02020603050405020304" pitchFamily="18" charset="0"/>
              </a:rPr>
              <a:t>NaOH</a:t>
            </a:r>
            <a:r>
              <a:rPr lang="zh-CN" altLang="zh-CN" sz="3300" dirty="0">
                <a:latin typeface="Times New Roman" panose="02020603050405020304" pitchFamily="18" charset="0"/>
                <a:ea typeface="+mn-ea"/>
                <a:cs typeface="Times New Roman" panose="02020603050405020304" pitchFamily="18" charset="0"/>
              </a:rPr>
              <a:t>溶液，恰好使溶液中</a:t>
            </a:r>
            <a:r>
              <a:rPr lang="zh-CN" altLang="zh-CN" sz="3300" dirty="0" smtClean="0">
                <a:latin typeface="Times New Roman" panose="02020603050405020304" pitchFamily="18" charset="0"/>
                <a:ea typeface="+mn-ea"/>
                <a:cs typeface="Times New Roman" panose="02020603050405020304" pitchFamily="18" charset="0"/>
              </a:rPr>
              <a:t>的</a:t>
            </a:r>
            <a:r>
              <a:rPr lang="en-US" altLang="zh-CN" sz="3300" dirty="0" smtClean="0">
                <a:latin typeface="Times New Roman" panose="02020603050405020304" pitchFamily="18" charset="0"/>
                <a:ea typeface="+mn-ea"/>
                <a:cs typeface="Times New Roman" panose="02020603050405020304" pitchFamily="18" charset="0"/>
              </a:rPr>
              <a:t>Cu</a:t>
            </a:r>
            <a:r>
              <a:rPr lang="en-US" altLang="zh-CN" sz="3300" baseline="30000" dirty="0" smtClean="0">
                <a:latin typeface="Times New Roman" panose="02020603050405020304" pitchFamily="18" charset="0"/>
                <a:ea typeface="+mn-ea"/>
                <a:cs typeface="Times New Roman" panose="02020603050405020304" pitchFamily="18" charset="0"/>
              </a:rPr>
              <a:t>2+</a:t>
            </a:r>
            <a:r>
              <a:rPr lang="zh-CN" altLang="zh-CN" sz="3300" dirty="0" smtClean="0">
                <a:latin typeface="Times New Roman" panose="02020603050405020304" pitchFamily="18" charset="0"/>
                <a:ea typeface="+mn-ea"/>
                <a:cs typeface="Times New Roman" panose="02020603050405020304" pitchFamily="18" charset="0"/>
              </a:rPr>
              <a:t>全部</a:t>
            </a:r>
            <a:r>
              <a:rPr lang="zh-CN" altLang="zh-CN" sz="3300" dirty="0">
                <a:latin typeface="Times New Roman" panose="02020603050405020304" pitchFamily="18" charset="0"/>
                <a:ea typeface="+mn-ea"/>
                <a:cs typeface="Times New Roman" panose="02020603050405020304" pitchFamily="18" charset="0"/>
              </a:rPr>
              <a:t>转化成沉淀，则原硝酸溶液的浓度</a:t>
            </a:r>
            <a:r>
              <a:rPr lang="zh-CN" altLang="zh-CN" sz="3300" dirty="0" smtClean="0">
                <a:latin typeface="Times New Roman" panose="02020603050405020304" pitchFamily="18" charset="0"/>
                <a:ea typeface="+mn-ea"/>
                <a:cs typeface="Times New Roman" panose="02020603050405020304" pitchFamily="18" charset="0"/>
              </a:rPr>
              <a:t>为</a:t>
            </a:r>
            <a:r>
              <a:rPr lang="en-US" altLang="zh-CN" sz="3300" u="sng" dirty="0" smtClean="0">
                <a:latin typeface="Times New Roman" panose="02020603050405020304" pitchFamily="18" charset="0"/>
                <a:ea typeface="+mn-ea"/>
                <a:cs typeface="Times New Roman" panose="02020603050405020304" pitchFamily="18" charset="0"/>
              </a:rPr>
              <a:t>     </a:t>
            </a:r>
            <a:r>
              <a:rPr lang="en-US" altLang="zh-CN" sz="3300" u="sng" dirty="0" smtClean="0">
                <a:latin typeface="Times New Roman" panose="02020603050405020304" pitchFamily="18" charset="0"/>
                <a:cs typeface="Times New Roman" panose="02020603050405020304" pitchFamily="18" charset="0"/>
              </a:rPr>
              <a:t>              </a:t>
            </a:r>
            <a:r>
              <a:rPr lang="en-US" altLang="zh-CN" sz="3300" u="sng" dirty="0" smtClean="0">
                <a:latin typeface="Times New Roman" panose="02020603050405020304" pitchFamily="18" charset="0"/>
                <a:ea typeface="+mn-ea"/>
                <a:cs typeface="Times New Roman" panose="02020603050405020304" pitchFamily="18" charset="0"/>
              </a:rPr>
              <a:t> </a:t>
            </a:r>
            <a:r>
              <a:rPr lang="en-US" altLang="zh-CN" sz="3300" dirty="0" err="1" smtClean="0">
                <a:latin typeface="Times New Roman" panose="02020603050405020304" pitchFamily="18" charset="0"/>
                <a:ea typeface="+mn-ea"/>
                <a:cs typeface="Times New Roman" panose="02020603050405020304" pitchFamily="18" charset="0"/>
              </a:rPr>
              <a:t>mol</a:t>
            </a:r>
            <a:r>
              <a:rPr lang="en-US" altLang="zh-CN" sz="3300" dirty="0" smtClean="0">
                <a:latin typeface="Times New Roman" panose="02020603050405020304" pitchFamily="18" charset="0"/>
                <a:ea typeface="+mn-ea"/>
                <a:cs typeface="Times New Roman" panose="02020603050405020304" pitchFamily="18" charset="0"/>
              </a:rPr>
              <a:t>/L</a:t>
            </a:r>
            <a:r>
              <a:rPr lang="zh-CN" altLang="zh-CN" sz="3300" dirty="0" smtClean="0">
                <a:latin typeface="Times New Roman" panose="02020603050405020304" pitchFamily="18" charset="0"/>
                <a:ea typeface="+mn-ea"/>
                <a:cs typeface="Times New Roman" panose="02020603050405020304" pitchFamily="18" charset="0"/>
              </a:rPr>
              <a:t>。</a:t>
            </a:r>
            <a:endParaRPr lang="en-US" altLang="zh-CN" sz="3300" dirty="0">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4078982" y="1620883"/>
            <a:ext cx="902811"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1.12</a:t>
            </a:r>
            <a:endParaRPr lang="zh-CN" altLang="en-US" sz="3200" b="1" kern="100" dirty="0">
              <a:solidFill>
                <a:srgbClr val="FF0000"/>
              </a:solidFill>
              <a:latin typeface="Times New Roman"/>
              <a:cs typeface="Times New Roman"/>
            </a:endParaRPr>
          </a:p>
        </p:txBody>
      </p:sp>
      <p:sp>
        <p:nvSpPr>
          <p:cNvPr id="4" name="矩形 3"/>
          <p:cNvSpPr/>
          <p:nvPr/>
        </p:nvSpPr>
        <p:spPr>
          <a:xfrm>
            <a:off x="7124526" y="1633583"/>
            <a:ext cx="110799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10.08</a:t>
            </a:r>
            <a:endParaRPr lang="zh-CN" altLang="en-US" sz="3200" b="1" kern="100" dirty="0">
              <a:solidFill>
                <a:srgbClr val="FF0000"/>
              </a:solidFill>
              <a:latin typeface="Times New Roman"/>
              <a:cs typeface="Times New Roman"/>
            </a:endParaRPr>
          </a:p>
        </p:txBody>
      </p:sp>
      <p:sp>
        <p:nvSpPr>
          <p:cNvPr id="5" name="矩形 4"/>
          <p:cNvSpPr/>
          <p:nvPr/>
        </p:nvSpPr>
        <p:spPr>
          <a:xfrm>
            <a:off x="6946602" y="2400474"/>
            <a:ext cx="697627"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1.1</a:t>
            </a:r>
            <a:endParaRPr lang="zh-CN" altLang="en-US" sz="3200" b="1" kern="100" dirty="0">
              <a:solidFill>
                <a:srgbClr val="FF0000"/>
              </a:solidFill>
              <a:latin typeface="Times New Roman"/>
              <a:cs typeface="Times New Roman"/>
            </a:endParaRPr>
          </a:p>
        </p:txBody>
      </p:sp>
      <p:sp>
        <p:nvSpPr>
          <p:cNvPr id="6" name="矩形 5"/>
          <p:cNvSpPr/>
          <p:nvPr/>
        </p:nvSpPr>
        <p:spPr>
          <a:xfrm>
            <a:off x="2278782" y="3874542"/>
            <a:ext cx="902811"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29.4</a:t>
            </a:r>
            <a:endParaRPr lang="zh-CN" altLang="en-US" sz="3200" b="1" kern="100" dirty="0">
              <a:solidFill>
                <a:srgbClr val="FF0000"/>
              </a:solidFill>
              <a:latin typeface="Times New Roman"/>
              <a:cs typeface="Times New Roman"/>
            </a:endParaRPr>
          </a:p>
        </p:txBody>
      </p:sp>
      <p:sp>
        <p:nvSpPr>
          <p:cNvPr id="7" name="矩形 6"/>
          <p:cNvSpPr/>
          <p:nvPr/>
        </p:nvSpPr>
        <p:spPr>
          <a:xfrm>
            <a:off x="1622278" y="6110982"/>
            <a:ext cx="2093843"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(0.01Vc+5)</a:t>
            </a:r>
            <a:endParaRPr lang="zh-CN" altLang="en-US" sz="3200" b="1" kern="100" dirty="0">
              <a:solidFill>
                <a:srgbClr val="FF0000"/>
              </a:solidFill>
              <a:latin typeface="Times New Roman"/>
              <a:cs typeface="Times New Roman"/>
            </a:endParaRPr>
          </a:p>
        </p:txBody>
      </p:sp>
    </p:spTree>
    <p:extLst>
      <p:ext uri="{BB962C8B-B14F-4D97-AF65-F5344CB8AC3E}">
        <p14:creationId xmlns:p14="http://schemas.microsoft.com/office/powerpoint/2010/main" val="28666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3243406"/>
            <a:ext cx="1196906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8960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            C.9.00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Rectangle 1"/>
          <p:cNvSpPr>
            <a:spLocks noChangeArrowheads="1"/>
          </p:cNvSpPr>
          <p:nvPr/>
        </p:nvSpPr>
        <p:spPr bwMode="auto">
          <a:xfrm>
            <a:off x="118542" y="794677"/>
            <a:ext cx="118813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tabLst>
                <a:tab pos="266700" algn="l"/>
              </a:tabLst>
              <a:defRPr>
                <a:solidFill>
                  <a:schemeClr val="tx1"/>
                </a:solidFill>
                <a:latin typeface="Arial" pitchFamily="34" charset="0"/>
                <a:ea typeface="宋体" pitchFamily="2" charset="-122"/>
              </a:defRPr>
            </a:lvl1pPr>
            <a:lvl2pPr marL="457200" fontAlgn="base">
              <a:spcBef>
                <a:spcPct val="0"/>
              </a:spcBef>
              <a:spcAft>
                <a:spcPct val="0"/>
              </a:spcAft>
              <a:tabLst>
                <a:tab pos="266700" algn="l"/>
              </a:tabLst>
              <a:defRPr>
                <a:solidFill>
                  <a:schemeClr val="tx1"/>
                </a:solidFill>
                <a:latin typeface="Arial" pitchFamily="34" charset="0"/>
                <a:ea typeface="宋体" pitchFamily="2" charset="-122"/>
              </a:defRPr>
            </a:lvl2pPr>
            <a:lvl3pPr marL="914400" fontAlgn="base">
              <a:spcBef>
                <a:spcPct val="0"/>
              </a:spcBef>
              <a:spcAft>
                <a:spcPct val="0"/>
              </a:spcAft>
              <a:tabLst>
                <a:tab pos="266700" algn="l"/>
              </a:tabLst>
              <a:defRPr>
                <a:solidFill>
                  <a:schemeClr val="tx1"/>
                </a:solidFill>
                <a:latin typeface="Arial" pitchFamily="34" charset="0"/>
                <a:ea typeface="宋体" pitchFamily="2" charset="-122"/>
              </a:defRPr>
            </a:lvl3pPr>
            <a:lvl4pPr marL="1371600" fontAlgn="base">
              <a:spcBef>
                <a:spcPct val="0"/>
              </a:spcBef>
              <a:spcAft>
                <a:spcPct val="0"/>
              </a:spcAft>
              <a:tabLst>
                <a:tab pos="266700" algn="l"/>
              </a:tabLst>
              <a:defRPr>
                <a:solidFill>
                  <a:schemeClr val="tx1"/>
                </a:solidFill>
                <a:latin typeface="Arial" pitchFamily="34" charset="0"/>
                <a:ea typeface="宋体" pitchFamily="2" charset="-122"/>
              </a:defRPr>
            </a:lvl4pPr>
            <a:lvl5pPr marL="1828800" fontAlgn="base">
              <a:spcBef>
                <a:spcPct val="0"/>
              </a:spcBef>
              <a:spcAft>
                <a:spcPct val="0"/>
              </a:spcAft>
              <a:tabLst>
                <a:tab pos="266700" algn="l"/>
              </a:tabLst>
              <a:defRPr>
                <a:solidFill>
                  <a:schemeClr val="tx1"/>
                </a:solidFill>
                <a:latin typeface="Arial" pitchFamily="34" charset="0"/>
                <a:ea typeface="宋体" pitchFamily="2" charset="-122"/>
              </a:defRPr>
            </a:lvl5pPr>
            <a:lvl6pPr marL="2286000" fontAlgn="base">
              <a:spcBef>
                <a:spcPct val="0"/>
              </a:spcBef>
              <a:spcAft>
                <a:spcPct val="0"/>
              </a:spcAft>
              <a:tabLst>
                <a:tab pos="266700" algn="l"/>
              </a:tabLst>
              <a:defRPr>
                <a:solidFill>
                  <a:schemeClr val="tx1"/>
                </a:solidFill>
                <a:latin typeface="Arial" pitchFamily="34" charset="0"/>
                <a:ea typeface="宋体" pitchFamily="2" charset="-122"/>
              </a:defRPr>
            </a:lvl6pPr>
            <a:lvl7pPr marL="2743200" fontAlgn="base">
              <a:spcBef>
                <a:spcPct val="0"/>
              </a:spcBef>
              <a:spcAft>
                <a:spcPct val="0"/>
              </a:spcAft>
              <a:tabLst>
                <a:tab pos="266700" algn="l"/>
              </a:tabLst>
              <a:defRPr>
                <a:solidFill>
                  <a:schemeClr val="tx1"/>
                </a:solidFill>
                <a:latin typeface="Arial" pitchFamily="34" charset="0"/>
                <a:ea typeface="宋体" pitchFamily="2" charset="-122"/>
              </a:defRPr>
            </a:lvl7pPr>
            <a:lvl8pPr marL="3200400" fontAlgn="base">
              <a:spcBef>
                <a:spcPct val="0"/>
              </a:spcBef>
              <a:spcAft>
                <a:spcPct val="0"/>
              </a:spcAft>
              <a:tabLst>
                <a:tab pos="266700" algn="l"/>
              </a:tabLst>
              <a:defRPr>
                <a:solidFill>
                  <a:schemeClr val="tx1"/>
                </a:solidFill>
                <a:latin typeface="Arial" pitchFamily="34" charset="0"/>
                <a:ea typeface="宋体" pitchFamily="2" charset="-122"/>
              </a:defRPr>
            </a:lvl8pPr>
            <a:lvl9pPr marL="3657600" fontAlgn="base">
              <a:spcBef>
                <a:spcPct val="0"/>
              </a:spcBef>
              <a:spcAft>
                <a:spcPct val="0"/>
              </a:spcAft>
              <a:tabLst>
                <a:tab pos="266700" algn="l"/>
              </a:tabLst>
              <a:defRPr>
                <a:solidFill>
                  <a:schemeClr val="tx1"/>
                </a:solidFill>
                <a:latin typeface="Arial" pitchFamily="34" charset="0"/>
                <a:ea typeface="宋体" pitchFamily="2" charset="-122"/>
              </a:defRPr>
            </a:lvl9pPr>
          </a:lstStyle>
          <a:p>
            <a:pPr lvl="0" indent="0" defTabSz="914400">
              <a:lnSpc>
                <a:spcPct val="15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镁铝合金</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5.1 g</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溶于</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 mL 2 </a:t>
            </a:r>
            <a:r>
              <a:rPr kumimoji="0" lang="en-US" altLang="zh-CN" sz="2800"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mol</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的盐酸，在标准状况下放出气体的体积为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5.6 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。向反应后的溶液中加入足量氨水，产生沉淀的质量为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R="0" lvl="0" indent="0" algn="l" defTabSz="914400" rtl="0" eaLnBrk="0" fontAlgn="base" latinLnBrk="0" hangingPunct="0">
              <a:lnSpc>
                <a:spcPct val="150000"/>
              </a:lnSpc>
              <a:spcBef>
                <a:spcPct val="0"/>
              </a:spcBef>
              <a:spcAft>
                <a:spcPct val="0"/>
              </a:spcAft>
              <a:buClrTx/>
              <a:buSzTx/>
              <a:tabLst>
                <a:tab pos="266700" algn="l"/>
              </a:tabLst>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A.5.1 g               B.10.2 g          C</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13.6 g        D.15.3 g</a:t>
            </a:r>
          </a:p>
        </p:txBody>
      </p:sp>
      <p:sp>
        <p:nvSpPr>
          <p:cNvPr id="14" name="矩形 13"/>
          <p:cNvSpPr/>
          <p:nvPr/>
        </p:nvSpPr>
        <p:spPr>
          <a:xfrm>
            <a:off x="11351790" y="153637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15" name="矩形 14"/>
          <p:cNvSpPr/>
          <p:nvPr/>
        </p:nvSpPr>
        <p:spPr>
          <a:xfrm>
            <a:off x="9839622" y="4653930"/>
            <a:ext cx="492443"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141552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70731" y="3032737"/>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626300"/>
              </p:ext>
            </p:extLst>
          </p:nvPr>
        </p:nvGraphicFramePr>
        <p:xfrm>
          <a:off x="555922" y="4423773"/>
          <a:ext cx="9283700" cy="1331912"/>
        </p:xfrm>
        <a:graphic>
          <a:graphicData uri="http://schemas.openxmlformats.org/presentationml/2006/ole">
            <mc:AlternateContent xmlns:mc="http://schemas.openxmlformats.org/markup-compatibility/2006">
              <mc:Choice xmlns:v="urn:schemas-microsoft-com:vml" Requires="v">
                <p:oleObj spid="_x0000_s7562" name="文档" r:id="rId4" imgW="9283340" imgH="1332468" progId="Word.Document.12">
                  <p:embed/>
                </p:oleObj>
              </mc:Choice>
              <mc:Fallback>
                <p:oleObj name="文档" r:id="rId4" imgW="9283340" imgH="1332468" progId="Word.Document.12">
                  <p:embed/>
                  <p:pic>
                    <p:nvPicPr>
                      <p:cNvPr id="0" name=""/>
                      <p:cNvPicPr/>
                      <p:nvPr/>
                    </p:nvPicPr>
                    <p:blipFill>
                      <a:blip r:embed="rId5"/>
                      <a:stretch>
                        <a:fillRect/>
                      </a:stretch>
                    </p:blipFill>
                    <p:spPr>
                      <a:xfrm>
                        <a:off x="555922" y="442377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0"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610048863"/>
              </p:ext>
            </p:extLst>
          </p:nvPr>
        </p:nvGraphicFramePr>
        <p:xfrm>
          <a:off x="599518" y="661176"/>
          <a:ext cx="10252075" cy="2071688"/>
        </p:xfrm>
        <a:graphic>
          <a:graphicData uri="http://schemas.openxmlformats.org/presentationml/2006/ole">
            <mc:AlternateContent xmlns:mc="http://schemas.openxmlformats.org/markup-compatibility/2006">
              <mc:Choice xmlns:v="urn:schemas-microsoft-com:vml" Requires="v">
                <p:oleObj spid="_x0000_s7563" name="文档" r:id="rId14" imgW="10248053" imgH="2075491" progId="Word.Document.12">
                  <p:embed/>
                </p:oleObj>
              </mc:Choice>
              <mc:Fallback>
                <p:oleObj name="文档" r:id="rId14" imgW="10248053" imgH="2075491" progId="Word.Document.12">
                  <p:embed/>
                  <p:pic>
                    <p:nvPicPr>
                      <p:cNvPr id="0" name=""/>
                      <p:cNvPicPr/>
                      <p:nvPr/>
                    </p:nvPicPr>
                    <p:blipFill>
                      <a:blip r:embed="rId15"/>
                      <a:stretch>
                        <a:fillRect/>
                      </a:stretch>
                    </p:blipFill>
                    <p:spPr>
                      <a:xfrm>
                        <a:off x="599518" y="661176"/>
                        <a:ext cx="10252075" cy="2071688"/>
                      </a:xfrm>
                      <a:prstGeom prst="rect">
                        <a:avLst/>
                      </a:prstGeom>
                    </p:spPr>
                  </p:pic>
                </p:oleObj>
              </mc:Fallback>
            </mc:AlternateContent>
          </a:graphicData>
        </a:graphic>
      </p:graphicFrame>
      <p:sp>
        <p:nvSpPr>
          <p:cNvPr id="15" name="矩形 14"/>
          <p:cNvSpPr/>
          <p:nvPr/>
        </p:nvSpPr>
        <p:spPr>
          <a:xfrm>
            <a:off x="537670" y="2277666"/>
            <a:ext cx="4025461"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1190"/>
            <a:ext cx="11809312" cy="463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将</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一定量的锌与</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100 mL 18.5 mol·L</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浓硫酸充分反应后，锌完全溶解，同时生成气体</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 16.8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标准状况</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。将反应后的溶液稀释到</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，测得溶液中</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)=1mol/L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的混合物</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，气体的体积比为：</a:t>
            </a:r>
            <a:r>
              <a:rPr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反应中共消耗</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反应中共转移</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电子</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mol</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2015779" y="2086839"/>
            <a:ext cx="867545"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SO</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4" name="矩形 3"/>
          <p:cNvSpPr/>
          <p:nvPr/>
        </p:nvSpPr>
        <p:spPr>
          <a:xfrm>
            <a:off x="9336671" y="2082849"/>
            <a:ext cx="936475"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4 : 1</a:t>
            </a:r>
            <a:endParaRPr lang="zh-CN" altLang="en-US" sz="3200" b="1" kern="100" dirty="0">
              <a:solidFill>
                <a:srgbClr val="FF0000"/>
              </a:solidFill>
              <a:latin typeface="Times New Roman"/>
              <a:cs typeface="Times New Roman"/>
            </a:endParaRPr>
          </a:p>
        </p:txBody>
      </p:sp>
      <p:sp>
        <p:nvSpPr>
          <p:cNvPr id="6" name="矩形 5"/>
          <p:cNvSpPr/>
          <p:nvPr/>
        </p:nvSpPr>
        <p:spPr>
          <a:xfrm>
            <a:off x="3030855" y="2963838"/>
            <a:ext cx="110799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48.75</a:t>
            </a:r>
            <a:endParaRPr lang="zh-CN" altLang="en-US" sz="3200" b="1" kern="100" dirty="0">
              <a:solidFill>
                <a:srgbClr val="FF0000"/>
              </a:solidFill>
              <a:latin typeface="Times New Roman"/>
              <a:cs typeface="Times New Roman"/>
            </a:endParaRPr>
          </a:p>
        </p:txBody>
      </p:sp>
      <p:sp>
        <p:nvSpPr>
          <p:cNvPr id="7" name="矩形 6"/>
          <p:cNvSpPr/>
          <p:nvPr/>
        </p:nvSpPr>
        <p:spPr>
          <a:xfrm>
            <a:off x="3502918" y="3853131"/>
            <a:ext cx="697627"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8" name="矩形 7"/>
          <p:cNvSpPr/>
          <p:nvPr/>
        </p:nvSpPr>
        <p:spPr>
          <a:xfrm>
            <a:off x="3488750" y="2095550"/>
            <a:ext cx="639919"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2" name="矩形 1"/>
          <p:cNvSpPr/>
          <p:nvPr/>
        </p:nvSpPr>
        <p:spPr>
          <a:xfrm>
            <a:off x="766614" y="4797946"/>
            <a:ext cx="9361040" cy="738664"/>
          </a:xfrm>
          <a:prstGeom prst="rect">
            <a:avLst/>
          </a:prstGeom>
        </p:spPr>
        <p:txBody>
          <a:bodyPr wrap="square">
            <a:spAutoFit/>
          </a:bodyPr>
          <a:lstStyle/>
          <a:p>
            <a:pPr algn="just">
              <a:lnSpc>
                <a:spcPct val="150000"/>
              </a:lnSpc>
            </a:pPr>
            <a:r>
              <a:rPr lang="zh-CN" altLang="en-US" sz="2800" b="1" dirty="0" smtClean="0">
                <a:solidFill>
                  <a:srgbClr val="FF0000"/>
                </a:solidFill>
                <a:latin typeface="Times New Roman" pitchFamily="18" charset="0"/>
                <a:ea typeface="华文细黑" pitchFamily="2" charset="-122"/>
                <a:cs typeface="Courier New" pitchFamily="49" charset="0"/>
              </a:rPr>
              <a:t>刚开始：</a:t>
            </a:r>
            <a:r>
              <a:rPr lang="en-US" altLang="zh-CN" sz="2800" b="1" dirty="0" smtClean="0">
                <a:solidFill>
                  <a:srgbClr val="FF0000"/>
                </a:solidFill>
                <a:latin typeface="Times New Roman" pitchFamily="18" charset="0"/>
                <a:ea typeface="华文细黑" pitchFamily="2" charset="-122"/>
                <a:cs typeface="Courier New" pitchFamily="49" charset="0"/>
              </a:rPr>
              <a:t>Zn + 2H</a:t>
            </a:r>
            <a:r>
              <a:rPr lang="en-US" altLang="zh-CN" sz="2800" b="1" baseline="-25000" dirty="0" smtClean="0">
                <a:solidFill>
                  <a:srgbClr val="FF0000"/>
                </a:solidFill>
                <a:latin typeface="Times New Roman" pitchFamily="18" charset="0"/>
                <a:ea typeface="华文细黑" pitchFamily="2" charset="-122"/>
                <a:cs typeface="Courier New" pitchFamily="49" charset="0"/>
              </a:rPr>
              <a:t>2</a:t>
            </a:r>
            <a:r>
              <a:rPr lang="en-US" altLang="zh-CN" sz="2800" b="1" dirty="0" smtClean="0">
                <a:solidFill>
                  <a:srgbClr val="FF0000"/>
                </a:solidFill>
                <a:latin typeface="Times New Roman" pitchFamily="18" charset="0"/>
                <a:ea typeface="华文细黑" pitchFamily="2" charset="-122"/>
                <a:cs typeface="Courier New" pitchFamily="49" charset="0"/>
              </a:rPr>
              <a:t>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zh-CN" altLang="en-US" sz="2800" b="1" baseline="-25000" dirty="0" smtClean="0">
                <a:solidFill>
                  <a:srgbClr val="FF0000"/>
                </a:solidFill>
                <a:latin typeface="Times New Roman" pitchFamily="18" charset="0"/>
                <a:ea typeface="华文细黑" pitchFamily="2" charset="-122"/>
                <a:cs typeface="Courier New" pitchFamily="49" charset="0"/>
              </a:rPr>
              <a:t>浓</a:t>
            </a:r>
            <a:r>
              <a:rPr lang="en-US" altLang="zh-CN" sz="2800" b="1" baseline="-25000"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Times New Roman" pitchFamily="18" charset="0"/>
              </a:rPr>
              <a:t>=== ZnSO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zh-CN" altLang="zh-CN" sz="2800" b="1" dirty="0" smtClean="0">
                <a:solidFill>
                  <a:srgbClr val="FF0000"/>
                </a:solidFill>
                <a:latin typeface="Times New Roman" pitchFamily="18" charset="0"/>
                <a:ea typeface="华文细黑" pitchFamily="2" charset="-122"/>
              </a:rPr>
              <a:t>＋</a:t>
            </a: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r>
              <a:rPr lang="zh-CN" altLang="en-US" sz="2800" b="1" dirty="0">
                <a:solidFill>
                  <a:srgbClr val="FF0000"/>
                </a:solidFill>
                <a:latin typeface="Times New Roman" pitchFamily="18" charset="0"/>
                <a:ea typeface="华文细黑" pitchFamily="2" charset="-122"/>
              </a:rPr>
              <a:t>↑</a:t>
            </a:r>
            <a:r>
              <a:rPr lang="zh-CN" altLang="zh-CN" sz="2800" b="1" dirty="0" smtClean="0">
                <a:solidFill>
                  <a:srgbClr val="FF0000"/>
                </a:solidFill>
                <a:latin typeface="Times New Roman" pitchFamily="18" charset="0"/>
                <a:ea typeface="华文细黑" pitchFamily="2" charset="-122"/>
              </a:rPr>
              <a:t>＋</a:t>
            </a:r>
            <a:r>
              <a:rPr lang="en-US" altLang="zh-CN" sz="2800" b="1" dirty="0" smtClean="0">
                <a:solidFill>
                  <a:srgbClr val="FF0000"/>
                </a:solidFill>
                <a:latin typeface="Times New Roman" pitchFamily="18" charset="0"/>
                <a:ea typeface="华文细黑" pitchFamily="2" charset="-122"/>
              </a:rPr>
              <a:t>2H</a:t>
            </a:r>
            <a:r>
              <a:rPr lang="en-US" altLang="zh-CN" sz="2800" b="1" baseline="-25000" dirty="0" smtClean="0">
                <a:solidFill>
                  <a:srgbClr val="FF0000"/>
                </a:solidFill>
                <a:latin typeface="Times New Roman" pitchFamily="18" charset="0"/>
                <a:ea typeface="华文细黑" pitchFamily="2" charset="-122"/>
              </a:rPr>
              <a:t>2</a:t>
            </a:r>
            <a:r>
              <a:rPr lang="en-US" altLang="zh-CN" sz="2800" b="1" dirty="0" smtClean="0">
                <a:solidFill>
                  <a:srgbClr val="FF0000"/>
                </a:solidFill>
                <a:latin typeface="Times New Roman" pitchFamily="18" charset="0"/>
                <a:ea typeface="华文细黑" pitchFamily="2" charset="-122"/>
              </a:rPr>
              <a:t>O</a:t>
            </a:r>
            <a:endParaRPr lang="en-US" altLang="zh-CN" sz="2800" b="1" baseline="-25000" dirty="0">
              <a:solidFill>
                <a:srgbClr val="FF0000"/>
              </a:solidFill>
              <a:latin typeface="Times New Roman" pitchFamily="18" charset="0"/>
              <a:ea typeface="华文细黑" pitchFamily="2" charset="-122"/>
            </a:endParaRPr>
          </a:p>
        </p:txBody>
      </p:sp>
      <p:sp>
        <p:nvSpPr>
          <p:cNvPr id="9" name="矩形 8"/>
          <p:cNvSpPr/>
          <p:nvPr/>
        </p:nvSpPr>
        <p:spPr>
          <a:xfrm>
            <a:off x="1126654" y="5571450"/>
            <a:ext cx="7992888" cy="738664"/>
          </a:xfrm>
          <a:prstGeom prst="rect">
            <a:avLst/>
          </a:prstGeom>
        </p:spPr>
        <p:txBody>
          <a:bodyPr wrap="square">
            <a:spAutoFit/>
          </a:bodyPr>
          <a:lstStyle/>
          <a:p>
            <a:pPr algn="just">
              <a:lnSpc>
                <a:spcPct val="150000"/>
              </a:lnSpc>
            </a:pPr>
            <a:r>
              <a:rPr lang="zh-CN" altLang="en-US" sz="2800" b="1" dirty="0">
                <a:solidFill>
                  <a:srgbClr val="FF0000"/>
                </a:solidFill>
                <a:latin typeface="Times New Roman" pitchFamily="18" charset="0"/>
                <a:ea typeface="华文细黑" pitchFamily="2" charset="-122"/>
                <a:cs typeface="Courier New" pitchFamily="49" charset="0"/>
              </a:rPr>
              <a:t>后来</a:t>
            </a:r>
            <a:r>
              <a:rPr lang="zh-CN" altLang="en-US" sz="2800" b="1"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Courier New" pitchFamily="49" charset="0"/>
              </a:rPr>
              <a:t>Zn + H</a:t>
            </a:r>
            <a:r>
              <a:rPr lang="en-US" altLang="zh-CN" sz="2800" b="1" baseline="-25000" dirty="0" smtClean="0">
                <a:solidFill>
                  <a:srgbClr val="FF0000"/>
                </a:solidFill>
                <a:latin typeface="Times New Roman" pitchFamily="18" charset="0"/>
                <a:ea typeface="华文细黑" pitchFamily="2" charset="-122"/>
                <a:cs typeface="Courier New" pitchFamily="49" charset="0"/>
              </a:rPr>
              <a:t>2</a:t>
            </a:r>
            <a:r>
              <a:rPr lang="en-US" altLang="zh-CN" sz="2800" b="1" dirty="0" smtClean="0">
                <a:solidFill>
                  <a:srgbClr val="FF0000"/>
                </a:solidFill>
                <a:latin typeface="Times New Roman" pitchFamily="18" charset="0"/>
                <a:ea typeface="华文细黑" pitchFamily="2" charset="-122"/>
                <a:cs typeface="Courier New" pitchFamily="49" charset="0"/>
              </a:rPr>
              <a:t>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en-US" altLang="zh-CN" sz="2800" b="1" dirty="0" smtClean="0">
                <a:solidFill>
                  <a:srgbClr val="FF0000"/>
                </a:solidFill>
                <a:latin typeface="Times New Roman" pitchFamily="18" charset="0"/>
                <a:ea typeface="华文细黑" pitchFamily="2" charset="-122"/>
                <a:cs typeface="Times New Roman" pitchFamily="18" charset="0"/>
              </a:rPr>
              <a:t>=== ZnSO</a:t>
            </a:r>
            <a:r>
              <a:rPr lang="en-US" altLang="zh-CN" sz="2800" b="1" baseline="-25000" dirty="0" smtClean="0">
                <a:solidFill>
                  <a:srgbClr val="FF0000"/>
                </a:solidFill>
                <a:latin typeface="Times New Roman" pitchFamily="18" charset="0"/>
                <a:ea typeface="华文细黑" pitchFamily="2" charset="-122"/>
                <a:cs typeface="Courier New" pitchFamily="49" charset="0"/>
              </a:rPr>
              <a:t>4</a:t>
            </a:r>
            <a:r>
              <a:rPr lang="zh-CN" altLang="zh-CN" sz="2800" b="1" dirty="0" smtClean="0">
                <a:solidFill>
                  <a:srgbClr val="FF0000"/>
                </a:solidFill>
                <a:latin typeface="Times New Roman" pitchFamily="18" charset="0"/>
                <a:ea typeface="华文细黑" pitchFamily="2" charset="-122"/>
              </a:rPr>
              <a:t>＋</a:t>
            </a:r>
            <a:r>
              <a:rPr lang="en-US" altLang="zh-CN" sz="2800" b="1" dirty="0" smtClean="0">
                <a:solidFill>
                  <a:srgbClr val="FF0000"/>
                </a:solidFill>
                <a:latin typeface="Times New Roman" pitchFamily="18" charset="0"/>
                <a:ea typeface="华文细黑" pitchFamily="2" charset="-122"/>
              </a:rPr>
              <a:t>H</a:t>
            </a:r>
            <a:r>
              <a:rPr lang="en-US" altLang="zh-CN" sz="2800" b="1" baseline="-25000" dirty="0" smtClean="0">
                <a:solidFill>
                  <a:srgbClr val="FF0000"/>
                </a:solidFill>
                <a:latin typeface="Times New Roman" pitchFamily="18" charset="0"/>
                <a:ea typeface="华文细黑" pitchFamily="2" charset="-122"/>
              </a:rPr>
              <a:t>2</a:t>
            </a:r>
            <a:r>
              <a:rPr lang="zh-CN" altLang="en-US" sz="2800" b="1" dirty="0">
                <a:solidFill>
                  <a:srgbClr val="FF0000"/>
                </a:solidFill>
                <a:latin typeface="Times New Roman" pitchFamily="18" charset="0"/>
                <a:ea typeface="华文细黑" pitchFamily="2" charset="-122"/>
              </a:rPr>
              <a:t> ↑</a:t>
            </a:r>
            <a:endParaRPr lang="en-US" altLang="zh-CN" sz="2800" b="1" baseline="-25000" dirty="0">
              <a:solidFill>
                <a:srgbClr val="FF0000"/>
              </a:solidFill>
              <a:latin typeface="Times New Roman" pitchFamily="18" charset="0"/>
              <a:ea typeface="华文细黑" pitchFamily="2" charset="-122"/>
            </a:endParaRPr>
          </a:p>
        </p:txBody>
      </p:sp>
    </p:spTree>
    <p:extLst>
      <p:ext uri="{BB962C8B-B14F-4D97-AF65-F5344CB8AC3E}">
        <p14:creationId xmlns:p14="http://schemas.microsoft.com/office/powerpoint/2010/main" val="33609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a:t>
            </a:r>
            <a:r>
              <a:rPr lang="zh-CN" altLang="zh-CN" sz="2800" b="1" kern="100" dirty="0">
                <a:solidFill>
                  <a:srgbClr val="FF0000"/>
                </a:solidFill>
                <a:latin typeface="Times New Roman"/>
                <a:ea typeface="华文细黑"/>
                <a:cs typeface="Times New Roman"/>
              </a:rPr>
              <a:t>微溶于水</a:t>
            </a:r>
            <a:r>
              <a:rPr lang="zh-CN" altLang="zh-CN" sz="2800" kern="100" dirty="0">
                <a:latin typeface="Times New Roman"/>
                <a:ea typeface="华文细黑"/>
                <a:cs typeface="Times New Roman"/>
              </a:rPr>
              <a:t>，加热至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486" name="文档" r:id="rId4" imgW="7387825" imgH="954695" progId="Word.Document.12">
                  <p:embed/>
                </p:oleObj>
              </mc:Choice>
              <mc:Fallback>
                <p:oleObj name="文档" r:id="rId4" imgW="7387825" imgH="954695" progId="Word.Document.12">
                  <p:embed/>
                  <p:pic>
                    <p:nvPicPr>
                      <p:cNvPr id="0" name=""/>
                      <p:cNvPicPr/>
                      <p:nvPr/>
                    </p:nvPicPr>
                    <p:blipFill>
                      <a:blip r:embed="rId5"/>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2"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4886425" y="3141762"/>
            <a:ext cx="2180405"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CaO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·8H</a:t>
            </a:r>
            <a:r>
              <a:rPr lang="en-US" altLang="zh-CN" sz="2800" b="1" kern="100" baseline="-25000" dirty="0" smtClean="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3" name="矩形 12"/>
          <p:cNvSpPr/>
          <p:nvPr/>
        </p:nvSpPr>
        <p:spPr>
          <a:xfrm>
            <a:off x="5284565" y="5052070"/>
            <a:ext cx="1202573"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NH</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Cl</a:t>
            </a:r>
            <a:endParaRPr lang="zh-CN" altLang="en-US" sz="2800" b="1" dirty="0">
              <a:solidFill>
                <a:srgbClr val="FF0000"/>
              </a:solidFill>
            </a:endParaRP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5992129"/>
          </a:xfrm>
          <a:prstGeom prst="rect">
            <a:avLst/>
          </a:prstGeom>
        </p:spPr>
        <p:txBody>
          <a:bodyPr wrap="square" lIns="121898" tIns="60948" rIns="121898" bIns="60948">
            <a:spAutoFit/>
          </a:bodyPr>
          <a:lstStyle/>
          <a:p>
            <a:pPr algn="just">
              <a:lnSpc>
                <a:spcPct val="125000"/>
              </a:lnSpc>
              <a:spcAft>
                <a:spcPts val="0"/>
              </a:spcAft>
            </a:pPr>
            <a:r>
              <a:rPr lang="zh-CN" altLang="zh-CN" sz="2800" kern="100" dirty="0" smtClean="0">
                <a:latin typeface="Times New Roman"/>
                <a:ea typeface="华文细黑"/>
                <a:cs typeface="Times New Roman"/>
              </a:rPr>
              <a:t>氧化还原反应的实质是反应过程中发生了</a:t>
            </a:r>
            <a:r>
              <a:rPr lang="zh-CN" altLang="zh-CN" sz="2800" u="sng" kern="100" dirty="0" smtClean="0">
                <a:latin typeface="Times New Roman"/>
                <a:ea typeface="华文细黑"/>
                <a:cs typeface="Times New Roman"/>
              </a:rPr>
              <a:t>电子转移</a:t>
            </a:r>
            <a:r>
              <a:rPr lang="zh-CN" altLang="zh-CN" sz="2800" kern="100" dirty="0" smtClean="0">
                <a:latin typeface="Times New Roman"/>
                <a:ea typeface="华文细黑"/>
                <a:cs typeface="Times New Roman"/>
              </a:rPr>
              <a:t>，而氧化剂得电子总数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或元素化合价降低总数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必然</a:t>
            </a:r>
            <a:r>
              <a:rPr lang="zh-CN" altLang="zh-CN" sz="2800" u="sng" kern="100" dirty="0" smtClean="0">
                <a:latin typeface="Times New Roman"/>
                <a:ea typeface="华文细黑"/>
                <a:cs typeface="Times New Roman"/>
              </a:rPr>
              <a:t>等于</a:t>
            </a:r>
            <a:r>
              <a:rPr lang="zh-CN" altLang="zh-CN" sz="2800" kern="100" dirty="0" smtClean="0">
                <a:latin typeface="Times New Roman"/>
                <a:ea typeface="华文细黑"/>
                <a:cs typeface="Times New Roman"/>
              </a:rPr>
              <a:t>还原剂失电子总数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或元素化合价升高总数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，根据这一原则可以对氧化还原反应的化学方程式进行配平。</a:t>
            </a:r>
            <a:endParaRPr lang="en-US" altLang="zh-CN" sz="2800" kern="100" dirty="0" smtClean="0">
              <a:latin typeface="宋体"/>
              <a:cs typeface="Courier New"/>
            </a:endParaRPr>
          </a:p>
          <a:p>
            <a:pPr lvl="0" algn="just">
              <a:lnSpc>
                <a:spcPct val="125000"/>
              </a:lnSpc>
            </a:pPr>
            <a:r>
              <a:rPr lang="zh-CN" altLang="zh-CN" sz="2800" kern="100" dirty="0" smtClean="0">
                <a:solidFill>
                  <a:prstClr val="black"/>
                </a:solidFill>
                <a:latin typeface="Times New Roman"/>
                <a:ea typeface="华文细黑"/>
                <a:cs typeface="Times New Roman"/>
              </a:rPr>
              <a:t>配平的步骤：</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(1)</a:t>
            </a:r>
            <a:r>
              <a:rPr lang="zh-CN" altLang="zh-CN" sz="2800" kern="100" dirty="0" smtClean="0">
                <a:solidFill>
                  <a:srgbClr val="FF0000"/>
                </a:solidFill>
                <a:latin typeface="Times New Roman"/>
                <a:ea typeface="华文细黑"/>
                <a:cs typeface="Times New Roman"/>
              </a:rPr>
              <a:t>标好价：</a:t>
            </a:r>
            <a:r>
              <a:rPr lang="zh-CN" altLang="zh-CN" sz="2800" kern="100" dirty="0" smtClean="0">
                <a:solidFill>
                  <a:prstClr val="black"/>
                </a:solidFill>
                <a:latin typeface="Times New Roman"/>
                <a:ea typeface="华文细黑"/>
                <a:cs typeface="Times New Roman"/>
              </a:rPr>
              <a:t>正确标出反应前后化合价有变化的元素的化合价。</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(2)</a:t>
            </a:r>
            <a:r>
              <a:rPr lang="zh-CN" altLang="zh-CN" sz="2800" kern="100" dirty="0" smtClean="0">
                <a:solidFill>
                  <a:srgbClr val="FF0000"/>
                </a:solidFill>
                <a:latin typeface="Times New Roman"/>
                <a:ea typeface="华文细黑"/>
                <a:cs typeface="Times New Roman"/>
              </a:rPr>
              <a:t>列变化：</a:t>
            </a:r>
            <a:r>
              <a:rPr lang="zh-CN" altLang="zh-CN" sz="2800" kern="100" dirty="0" smtClean="0">
                <a:solidFill>
                  <a:prstClr val="black"/>
                </a:solidFill>
                <a:latin typeface="Times New Roman"/>
                <a:ea typeface="华文细黑"/>
                <a:cs typeface="Times New Roman"/>
              </a:rPr>
              <a:t>列出元素化合价升高和降低的数值。</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(3)</a:t>
            </a:r>
            <a:r>
              <a:rPr lang="zh-CN" altLang="zh-CN" sz="2800" kern="100" dirty="0" smtClean="0">
                <a:solidFill>
                  <a:srgbClr val="FF0000"/>
                </a:solidFill>
                <a:latin typeface="Times New Roman"/>
                <a:ea typeface="华文细黑"/>
                <a:cs typeface="Times New Roman"/>
              </a:rPr>
              <a:t>求总数：</a:t>
            </a:r>
            <a:r>
              <a:rPr lang="zh-CN" altLang="zh-CN" sz="2800" kern="100" dirty="0" smtClean="0">
                <a:solidFill>
                  <a:prstClr val="black"/>
                </a:solidFill>
                <a:latin typeface="Times New Roman"/>
                <a:ea typeface="华文细黑"/>
                <a:cs typeface="Times New Roman"/>
              </a:rPr>
              <a:t>求元素化合价升高和降低的总数，确定氧化剂、还原剂、氧化产物、还原产物的化学计量数。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(4)</a:t>
            </a:r>
            <a:r>
              <a:rPr lang="zh-CN" altLang="zh-CN" sz="2800" kern="100" dirty="0" smtClean="0">
                <a:solidFill>
                  <a:srgbClr val="FF0000"/>
                </a:solidFill>
                <a:latin typeface="Times New Roman"/>
                <a:ea typeface="华文细黑"/>
                <a:cs typeface="Times New Roman"/>
              </a:rPr>
              <a:t>配化学计量数：</a:t>
            </a:r>
            <a:r>
              <a:rPr lang="zh-CN" altLang="zh-CN" sz="2800" kern="100" dirty="0" smtClean="0">
                <a:solidFill>
                  <a:prstClr val="black"/>
                </a:solidFill>
                <a:latin typeface="Times New Roman"/>
                <a:ea typeface="华文细黑"/>
                <a:cs typeface="Times New Roman"/>
              </a:rPr>
              <a:t>用观察法配平其他各物质的化学计量数。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(5)</a:t>
            </a:r>
            <a:r>
              <a:rPr lang="zh-CN" altLang="zh-CN" sz="2800" kern="100" dirty="0" smtClean="0">
                <a:solidFill>
                  <a:srgbClr val="FF0000"/>
                </a:solidFill>
                <a:latin typeface="Times New Roman"/>
                <a:ea typeface="华文细黑"/>
                <a:cs typeface="Times New Roman"/>
              </a:rPr>
              <a:t>细检查：</a:t>
            </a:r>
            <a:r>
              <a:rPr lang="zh-CN" altLang="zh-CN" sz="2800" kern="100" dirty="0" smtClean="0">
                <a:solidFill>
                  <a:prstClr val="black"/>
                </a:solidFill>
                <a:latin typeface="Times New Roman"/>
                <a:ea typeface="华文细黑"/>
                <a:cs typeface="Times New Roman"/>
              </a:rPr>
              <a:t>利用</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守恒</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三原则</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即质量守恒、得失电子守恒、电荷守恒</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，逐项检查配平的方程式是否正确。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3" end="3"/>
                                            </p:txEl>
                                          </p:spTgt>
                                        </p:tgtEl>
                                        <p:attrNameLst>
                                          <p:attrName>style.visibility</p:attrName>
                                        </p:attrNameLst>
                                      </p:cBhvr>
                                      <p:to>
                                        <p:strVal val="visible"/>
                                      </p:to>
                                    </p:set>
                                    <p:animEffect transition="in" filter="fade">
                                      <p:cBhvr>
                                        <p:cTn id="14" dur="1000"/>
                                        <p:tgtEl>
                                          <p:spTgt spid="22">
                                            <p:txEl>
                                              <p:pRg st="3" end="3"/>
                                            </p:txEl>
                                          </p:spTgt>
                                        </p:tgtEl>
                                      </p:cBhvr>
                                    </p:animEffect>
                                    <p:anim calcmode="lin" valueType="num">
                                      <p:cBhvr>
                                        <p:cTn id="1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1000"/>
                                        <p:tgtEl>
                                          <p:spTgt spid="22">
                                            <p:txEl>
                                              <p:pRg st="4" end="4"/>
                                            </p:txEl>
                                          </p:spTgt>
                                        </p:tgtEl>
                                      </p:cBhvr>
                                    </p:animEffect>
                                    <p:anim calcmode="lin" valueType="num">
                                      <p:cBhvr>
                                        <p:cTn id="2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animEffect transition="in" filter="fade">
                                      <p:cBhvr>
                                        <p:cTn id="28" dur="1000"/>
                                        <p:tgtEl>
                                          <p:spTgt spid="22">
                                            <p:txEl>
                                              <p:pRg st="5" end="5"/>
                                            </p:txEl>
                                          </p:spTgt>
                                        </p:tgtEl>
                                      </p:cBhvr>
                                    </p:animEffect>
                                    <p:anim calcmode="lin" valueType="num">
                                      <p:cBhvr>
                                        <p:cTn id="2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6" end="6"/>
                                            </p:txEl>
                                          </p:spTgt>
                                        </p:tgtEl>
                                        <p:attrNameLst>
                                          <p:attrName>style.visibility</p:attrName>
                                        </p:attrNameLst>
                                      </p:cBhvr>
                                      <p:to>
                                        <p:strVal val="visible"/>
                                      </p:to>
                                    </p:set>
                                    <p:animEffect transition="in" filter="fade">
                                      <p:cBhvr>
                                        <p:cTn id="35" dur="1000"/>
                                        <p:tgtEl>
                                          <p:spTgt spid="22">
                                            <p:txEl>
                                              <p:pRg st="6" end="6"/>
                                            </p:txEl>
                                          </p:spTgt>
                                        </p:tgtEl>
                                      </p:cBhvr>
                                    </p:animEffect>
                                    <p:anim calcmode="lin" valueType="num">
                                      <p:cBhvr>
                                        <p:cTn id="36"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4566" y="1313407"/>
            <a:ext cx="9089476"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CaCl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2NH</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8H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=CaO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·8H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2NH</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Cl</a:t>
            </a:r>
            <a:endParaRPr lang="zh-CN" altLang="zh-CN" sz="2800" b="1" kern="100" dirty="0">
              <a:solidFill>
                <a:srgbClr val="FF0000"/>
              </a:solidFill>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502976"/>
          </a:xfrm>
          <a:prstGeom prst="rect">
            <a:avLst/>
          </a:prstGeom>
        </p:spPr>
        <p:txBody>
          <a:bodyPr>
            <a:spAutoFit/>
          </a:bodyPr>
          <a:lstStyle/>
          <a:p>
            <a:pPr algn="just">
              <a:lnSpc>
                <a:spcPts val="5500"/>
              </a:lnSpc>
              <a:spcAft>
                <a:spcPts val="0"/>
              </a:spcAft>
            </a:pPr>
            <a:r>
              <a:rPr lang="zh-CN" altLang="zh-CN" sz="2800" b="1" kern="100" dirty="0">
                <a:solidFill>
                  <a:srgbClr val="FF0000"/>
                </a:solidFill>
                <a:latin typeface="Times New Roman"/>
                <a:ea typeface="华文细黑"/>
                <a:cs typeface="Times New Roman"/>
              </a:rPr>
              <a:t>取最后一次洗涤液少许于试管中，再滴加稀硝酸酸化的硝酸银溶液，看是否产生白色</a:t>
            </a:r>
            <a:r>
              <a:rPr lang="zh-CN" altLang="zh-CN" sz="2800" b="1" kern="100" dirty="0" smtClean="0">
                <a:solidFill>
                  <a:srgbClr val="FF0000"/>
                </a:solidFill>
                <a:latin typeface="Times New Roman"/>
                <a:ea typeface="华文细黑"/>
                <a:cs typeface="Times New Roman"/>
              </a:rPr>
              <a:t>沉淀</a:t>
            </a:r>
            <a:endParaRPr lang="zh-CN" altLang="zh-CN" sz="2800" b="1" kern="100" dirty="0">
              <a:solidFill>
                <a:srgbClr val="FF0000"/>
              </a:solidFill>
              <a:effectLst/>
              <a:latin typeface="宋体"/>
              <a:cs typeface="Courier New"/>
            </a:endParaRPr>
          </a:p>
        </p:txBody>
      </p:sp>
      <p:sp>
        <p:nvSpPr>
          <p:cNvPr id="5" name="矩形 4"/>
          <p:cNvSpPr/>
          <p:nvPr/>
        </p:nvSpPr>
        <p:spPr>
          <a:xfrm>
            <a:off x="304086" y="4684410"/>
            <a:ext cx="8920506" cy="738664"/>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a:ea typeface="华文细黑"/>
                <a:cs typeface="Times New Roman"/>
              </a:rPr>
              <a:t>化氢</a:t>
            </a:r>
            <a:r>
              <a:rPr lang="zh-CN" altLang="zh-CN" sz="2800" b="1" kern="100" dirty="0">
                <a:solidFill>
                  <a:srgbClr val="FF0000"/>
                </a:solidFill>
                <a:latin typeface="Times New Roman"/>
                <a:ea typeface="华文细黑"/>
                <a:cs typeface="Times New Roman"/>
              </a:rPr>
              <a:t>的分解，提高过氧化氢的</a:t>
            </a:r>
            <a:r>
              <a:rPr lang="zh-CN" altLang="zh-CN" sz="2800" b="1" kern="100" dirty="0" smtClean="0">
                <a:solidFill>
                  <a:srgbClr val="FF0000"/>
                </a:solidFill>
                <a:latin typeface="Times New Roman"/>
                <a:ea typeface="华文细黑"/>
                <a:cs typeface="Times New Roman"/>
              </a:rPr>
              <a:t>利用率</a:t>
            </a:r>
            <a:endParaRPr lang="zh-CN" altLang="zh-CN" sz="2800" b="1" kern="100" dirty="0">
              <a:solidFill>
                <a:srgbClr val="FF0000"/>
              </a:solidFill>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温度低可</a:t>
            </a:r>
            <a:r>
              <a:rPr lang="zh-CN" altLang="zh-CN" sz="2800" b="1" kern="100" dirty="0" smtClean="0">
                <a:solidFill>
                  <a:srgbClr val="FF0000"/>
                </a:solidFill>
                <a:latin typeface="Times New Roman"/>
                <a:ea typeface="华文细黑"/>
                <a:cs typeface="Times New Roman"/>
              </a:rPr>
              <a:t>减少</a:t>
            </a:r>
            <a:r>
              <a:rPr lang="zh-CN" altLang="zh-CN" sz="2800" b="1" kern="100" dirty="0">
                <a:solidFill>
                  <a:srgbClr val="FF0000"/>
                </a:solidFill>
                <a:latin typeface="Times New Roman"/>
                <a:ea typeface="华文细黑"/>
                <a:cs typeface="Times New Roman"/>
              </a:rPr>
              <a:t>过氧</a:t>
            </a:r>
            <a:endParaRPr lang="zh-CN" altLang="en-US" b="1" dirty="0">
              <a:solidFill>
                <a:srgbClr val="FF0000"/>
              </a:solidFill>
            </a:endParaRPr>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975" y="549474"/>
            <a:ext cx="11733225" cy="496813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测定产品中</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的含量的实验步骤：</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第一步：准确称取</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产品于有塞锥形瓶中，加入适量蒸馏水和过量的</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g KI</a:t>
            </a:r>
            <a:r>
              <a:rPr lang="zh-CN" altLang="zh-CN" sz="2800" kern="100" dirty="0">
                <a:latin typeface="Times New Roman"/>
                <a:ea typeface="华文细黑"/>
                <a:cs typeface="Times New Roman"/>
              </a:rPr>
              <a:t>晶体，再滴入少量</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溶液，充分反应。</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第二步：向上述锥形瓶中加入几滴淀粉溶液。</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第三步：逐滴加入浓度为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溶液至反应完全，消耗</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endParaRPr lang="en-US" altLang="zh-CN" sz="2800" kern="100" dirty="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11535717"/>
              </p:ext>
            </p:extLst>
          </p:nvPr>
        </p:nvGraphicFramePr>
        <p:xfrm>
          <a:off x="3610470" y="4666630"/>
          <a:ext cx="5640388" cy="893763"/>
        </p:xfrm>
        <a:graphic>
          <a:graphicData uri="http://schemas.openxmlformats.org/presentationml/2006/ole">
            <mc:AlternateContent xmlns:mc="http://schemas.openxmlformats.org/markup-compatibility/2006">
              <mc:Choice xmlns:v="urn:schemas-microsoft-com:vml" Requires="v">
                <p:oleObj spid="_x0000_s44104" name="文档" r:id="rId4" imgW="5640323" imgH="893497" progId="Word.Document.12">
                  <p:embed/>
                </p:oleObj>
              </mc:Choice>
              <mc:Fallback>
                <p:oleObj name="文档" r:id="rId4" imgW="5640323" imgH="893497" progId="Word.Document.12">
                  <p:embed/>
                  <p:pic>
                    <p:nvPicPr>
                      <p:cNvPr id="0" name=""/>
                      <p:cNvPicPr/>
                      <p:nvPr/>
                    </p:nvPicPr>
                    <p:blipFill>
                      <a:blip r:embed="rId5"/>
                      <a:stretch>
                        <a:fillRect/>
                      </a:stretch>
                    </p:blipFill>
                    <p:spPr>
                      <a:xfrm>
                        <a:off x="3610470" y="4666630"/>
                        <a:ext cx="5640388" cy="893763"/>
                      </a:xfrm>
                      <a:prstGeom prst="rect">
                        <a:avLst/>
                      </a:prstGeom>
                    </p:spPr>
                  </p:pic>
                </p:oleObj>
              </mc:Fallback>
            </mc:AlternateContent>
          </a:graphicData>
        </a:graphic>
      </p:graphicFrame>
      <p:sp>
        <p:nvSpPr>
          <p:cNvPr id="13" name="矩形 12"/>
          <p:cNvSpPr/>
          <p:nvPr/>
        </p:nvSpPr>
        <p:spPr>
          <a:xfrm>
            <a:off x="262558" y="5239186"/>
            <a:ext cx="11628435" cy="797654"/>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滴定终点的判断：</a:t>
            </a:r>
            <a:endParaRPr lang="zh-CN" altLang="zh-CN" sz="2800" b="1" kern="100" dirty="0">
              <a:solidFill>
                <a:srgbClr val="0000FF"/>
              </a:solidFill>
              <a:effectLst/>
              <a:latin typeface="宋体"/>
              <a:cs typeface="Courier New"/>
            </a:endParaRPr>
          </a:p>
        </p:txBody>
      </p:sp>
      <p:sp>
        <p:nvSpPr>
          <p:cNvPr id="14" name="矩形 13"/>
          <p:cNvSpPr/>
          <p:nvPr/>
        </p:nvSpPr>
        <p:spPr>
          <a:xfrm>
            <a:off x="358989" y="5234552"/>
            <a:ext cx="11628435" cy="1502976"/>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当最后一滴溶液滴入时，溶液由蓝色变无色，</a:t>
            </a:r>
            <a:r>
              <a:rPr lang="zh-CN" altLang="en-US" sz="2800" b="1" kern="100" dirty="0" smtClean="0">
                <a:solidFill>
                  <a:srgbClr val="0000FF"/>
                </a:solidFill>
                <a:latin typeface="Times New Roman"/>
                <a:ea typeface="华文细黑"/>
                <a:cs typeface="Times New Roman"/>
              </a:rPr>
              <a:t>且半分钟不恢复，证明已达到滴定终点。</a:t>
            </a:r>
            <a:endParaRPr lang="zh-CN" altLang="zh-CN" sz="2800" b="1" kern="100" dirty="0">
              <a:solidFill>
                <a:srgbClr val="0000FF"/>
              </a:solidFill>
              <a:effectLst/>
              <a:latin typeface="宋体"/>
              <a:cs typeface="Courier New"/>
            </a:endParaRPr>
          </a:p>
        </p:txBody>
      </p:sp>
      <p:sp>
        <p:nvSpPr>
          <p:cNvPr id="15" name="矩形 14"/>
          <p:cNvSpPr/>
          <p:nvPr/>
        </p:nvSpPr>
        <p:spPr>
          <a:xfrm>
            <a:off x="7209235" y="2663106"/>
            <a:ext cx="3744416" cy="797654"/>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“此时溶液是蓝色的”</a:t>
            </a:r>
            <a:endParaRPr lang="zh-CN" altLang="zh-CN" sz="2800" b="1" kern="100" dirty="0">
              <a:solidFill>
                <a:srgbClr val="0000FF"/>
              </a:solidFill>
              <a:effectLst/>
              <a:latin typeface="宋体"/>
              <a:cs typeface="Courier New"/>
            </a:endParaRPr>
          </a:p>
        </p:txBody>
      </p:sp>
      <p:sp>
        <p:nvSpPr>
          <p:cNvPr id="16" name="矩形 15"/>
          <p:cNvSpPr/>
          <p:nvPr/>
        </p:nvSpPr>
        <p:spPr>
          <a:xfrm>
            <a:off x="4822757" y="3861842"/>
            <a:ext cx="7105097" cy="797654"/>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“待</a:t>
            </a:r>
            <a:r>
              <a:rPr lang="en-US" altLang="zh-CN" sz="2800" b="1" kern="100" dirty="0" smtClean="0">
                <a:solidFill>
                  <a:srgbClr val="0000FF"/>
                </a:solidFill>
                <a:latin typeface="Times New Roman"/>
                <a:ea typeface="华文细黑"/>
                <a:cs typeface="Times New Roman"/>
              </a:rPr>
              <a:t>Na</a:t>
            </a:r>
            <a:r>
              <a:rPr lang="en-US" altLang="zh-CN" sz="2800" b="1" kern="100" baseline="-25000" dirty="0" smtClean="0">
                <a:solidFill>
                  <a:srgbClr val="0000FF"/>
                </a:solidFill>
                <a:latin typeface="Times New Roman"/>
                <a:ea typeface="华文细黑"/>
                <a:cs typeface="Times New Roman"/>
              </a:rPr>
              <a:t>2</a:t>
            </a:r>
            <a:r>
              <a:rPr lang="en-US" altLang="zh-CN" sz="2800" b="1" kern="100" dirty="0" smtClean="0">
                <a:solidFill>
                  <a:srgbClr val="0000FF"/>
                </a:solidFill>
                <a:latin typeface="Times New Roman"/>
                <a:ea typeface="华文细黑"/>
                <a:cs typeface="Times New Roman"/>
              </a:rPr>
              <a:t>S</a:t>
            </a:r>
            <a:r>
              <a:rPr lang="en-US" altLang="zh-CN" sz="2800" b="1" kern="100" baseline="-25000" dirty="0" smtClean="0">
                <a:solidFill>
                  <a:srgbClr val="0000FF"/>
                </a:solidFill>
                <a:latin typeface="Times New Roman"/>
                <a:ea typeface="华文细黑"/>
                <a:cs typeface="Times New Roman"/>
              </a:rPr>
              <a:t>2</a:t>
            </a:r>
            <a:r>
              <a:rPr lang="en-US" altLang="zh-CN" sz="2800" b="1" kern="100" dirty="0" smtClean="0">
                <a:solidFill>
                  <a:srgbClr val="0000FF"/>
                </a:solidFill>
                <a:latin typeface="Times New Roman"/>
                <a:ea typeface="华文细黑"/>
                <a:cs typeface="Times New Roman"/>
              </a:rPr>
              <a:t>O</a:t>
            </a:r>
            <a:r>
              <a:rPr lang="en-US" altLang="zh-CN" sz="2800" b="1" kern="100" baseline="-25000" dirty="0" smtClean="0">
                <a:solidFill>
                  <a:srgbClr val="0000FF"/>
                </a:solidFill>
                <a:latin typeface="Times New Roman"/>
                <a:ea typeface="华文细黑"/>
                <a:cs typeface="Times New Roman"/>
              </a:rPr>
              <a:t>3</a:t>
            </a:r>
            <a:r>
              <a:rPr lang="zh-CN" altLang="en-US" sz="2800" b="1" kern="100" dirty="0" smtClean="0">
                <a:solidFill>
                  <a:srgbClr val="0000FF"/>
                </a:solidFill>
                <a:latin typeface="Times New Roman"/>
                <a:ea typeface="华文细黑"/>
                <a:cs typeface="Times New Roman"/>
              </a:rPr>
              <a:t>将</a:t>
            </a:r>
            <a:r>
              <a:rPr lang="en-US" altLang="zh-CN" sz="2800" b="1" kern="100" dirty="0" smtClean="0">
                <a:solidFill>
                  <a:srgbClr val="0000FF"/>
                </a:solidFill>
                <a:latin typeface="Times New Roman"/>
                <a:ea typeface="华文细黑"/>
                <a:cs typeface="Times New Roman"/>
              </a:rPr>
              <a:t>I</a:t>
            </a:r>
            <a:r>
              <a:rPr lang="en-US" altLang="zh-CN" sz="2800" b="1" kern="100" baseline="-25000" dirty="0" smtClean="0">
                <a:solidFill>
                  <a:srgbClr val="0000FF"/>
                </a:solidFill>
                <a:latin typeface="Times New Roman"/>
                <a:ea typeface="华文细黑"/>
                <a:cs typeface="Times New Roman"/>
              </a:rPr>
              <a:t>2</a:t>
            </a:r>
            <a:r>
              <a:rPr lang="zh-CN" altLang="en-US" sz="2800" b="1" kern="100" dirty="0" smtClean="0">
                <a:solidFill>
                  <a:srgbClr val="0000FF"/>
                </a:solidFill>
                <a:latin typeface="Times New Roman"/>
                <a:ea typeface="华文细黑"/>
                <a:cs typeface="Times New Roman"/>
              </a:rPr>
              <a:t>消耗完，溶液变成无色的”</a:t>
            </a:r>
            <a:endParaRPr lang="zh-CN" altLang="zh-CN" sz="2800" b="1" kern="100" dirty="0">
              <a:solidFill>
                <a:srgbClr val="0000FF"/>
              </a:solidFill>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19269266"/>
              </p:ext>
            </p:extLst>
          </p:nvPr>
        </p:nvGraphicFramePr>
        <p:xfrm>
          <a:off x="4020442" y="211386"/>
          <a:ext cx="8699500" cy="1346200"/>
        </p:xfrm>
        <a:graphic>
          <a:graphicData uri="http://schemas.openxmlformats.org/presentationml/2006/ole">
            <mc:AlternateContent xmlns:mc="http://schemas.openxmlformats.org/markup-compatibility/2006">
              <mc:Choice xmlns:v="urn:schemas-microsoft-com:vml" Requires="v">
                <p:oleObj spid="_x0000_s44105" name="文档" r:id="rId7" imgW="8721679" imgH="1353429" progId="Word.Document.12">
                  <p:embed/>
                </p:oleObj>
              </mc:Choice>
              <mc:Fallback>
                <p:oleObj name="文档" r:id="rId7" imgW="8721679" imgH="1353429" progId="Word.Document.12">
                  <p:embed/>
                  <p:pic>
                    <p:nvPicPr>
                      <p:cNvPr id="0" name="对象 1"/>
                      <p:cNvPicPr>
                        <a:picLocks noChangeAspect="1" noChangeArrowheads="1"/>
                      </p:cNvPicPr>
                      <p:nvPr/>
                    </p:nvPicPr>
                    <p:blipFill>
                      <a:blip r:embed="rId8"/>
                      <a:srcRect/>
                      <a:stretch>
                        <a:fillRect/>
                      </a:stretch>
                    </p:blipFill>
                    <p:spPr bwMode="auto">
                      <a:xfrm>
                        <a:off x="4020442" y="211386"/>
                        <a:ext cx="86995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3828861" y="45418"/>
            <a:ext cx="8315017"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CaO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2KI</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SO</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en-US" altLang="zh-CN" sz="2800" b="1" dirty="0">
                <a:solidFill>
                  <a:srgbClr val="FF0000"/>
                </a:solidFill>
                <a:latin typeface="Times New Roman" panose="02020603050405020304" pitchFamily="18" charset="0"/>
                <a:cs typeface="Times New Roman" panose="02020603050405020304" pitchFamily="18" charset="0"/>
              </a:rPr>
              <a:t>===I</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CaSO</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K</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SO</a:t>
            </a:r>
            <a:r>
              <a:rPr lang="en-US" altLang="zh-CN" sz="2800" b="1" baseline="-25000" dirty="0">
                <a:solidFill>
                  <a:srgbClr val="FF0000"/>
                </a:solidFill>
                <a:latin typeface="Times New Roman" panose="02020603050405020304" pitchFamily="18" charset="0"/>
                <a:cs typeface="Times New Roman" panose="02020603050405020304" pitchFamily="18" charset="0"/>
              </a:rPr>
              <a:t>4</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14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00616"/>
            <a:ext cx="11733225" cy="3857698"/>
          </a:xfrm>
          <a:prstGeom prst="rect">
            <a:avLst/>
          </a:prstGeom>
        </p:spPr>
        <p:txBody>
          <a:bodyPr wrap="square" lIns="121898" tIns="60948" rIns="121898" bIns="60948">
            <a:spAutoFit/>
          </a:bodyPr>
          <a:lstStyle/>
          <a:p>
            <a:pPr lvl="0" algn="just">
              <a:lnSpc>
                <a:spcPts val="60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60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60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11" name="矩形 10"/>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39960957"/>
              </p:ext>
            </p:extLst>
          </p:nvPr>
        </p:nvGraphicFramePr>
        <p:xfrm>
          <a:off x="4125590" y="261442"/>
          <a:ext cx="8699500" cy="1346200"/>
        </p:xfrm>
        <a:graphic>
          <a:graphicData uri="http://schemas.openxmlformats.org/presentationml/2006/ole">
            <mc:AlternateContent xmlns:mc="http://schemas.openxmlformats.org/markup-compatibility/2006">
              <mc:Choice xmlns:v="urn:schemas-microsoft-com:vml" Requires="v">
                <p:oleObj spid="_x0000_s45232" name="文档" r:id="rId4" imgW="8721679" imgH="1356304" progId="Word.Document.12">
                  <p:embed/>
                </p:oleObj>
              </mc:Choice>
              <mc:Fallback>
                <p:oleObj name="文档" r:id="rId4" imgW="8721679" imgH="1356304" progId="Word.Document.12">
                  <p:embed/>
                  <p:pic>
                    <p:nvPicPr>
                      <p:cNvPr id="0" name="对象 4"/>
                      <p:cNvPicPr>
                        <a:picLocks noChangeAspect="1" noChangeArrowheads="1"/>
                      </p:cNvPicPr>
                      <p:nvPr/>
                    </p:nvPicPr>
                    <p:blipFill>
                      <a:blip r:embed="rId5"/>
                      <a:srcRect/>
                      <a:stretch>
                        <a:fillRect/>
                      </a:stretch>
                    </p:blipFill>
                    <p:spPr bwMode="auto">
                      <a:xfrm>
                        <a:off x="4125590" y="261442"/>
                        <a:ext cx="86995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32431221"/>
              </p:ext>
            </p:extLst>
          </p:nvPr>
        </p:nvGraphicFramePr>
        <p:xfrm>
          <a:off x="3627982" y="1414314"/>
          <a:ext cx="11226800" cy="1384300"/>
        </p:xfrm>
        <a:graphic>
          <a:graphicData uri="http://schemas.openxmlformats.org/presentationml/2006/ole">
            <mc:AlternateContent xmlns:mc="http://schemas.openxmlformats.org/markup-compatibility/2006">
              <mc:Choice xmlns:v="urn:schemas-microsoft-com:vml" Requires="v">
                <p:oleObj spid="_x0000_s45233" name="文档" r:id="rId7" imgW="11250742" imgH="1391524" progId="Word.Document.12">
                  <p:embed/>
                </p:oleObj>
              </mc:Choice>
              <mc:Fallback>
                <p:oleObj name="文档" r:id="rId7" imgW="11250742" imgH="1391524" progId="Word.Document.12">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7982" y="1414314"/>
                        <a:ext cx="1122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372353021"/>
              </p:ext>
            </p:extLst>
          </p:nvPr>
        </p:nvGraphicFramePr>
        <p:xfrm>
          <a:off x="6667289" y="4451240"/>
          <a:ext cx="4383769" cy="994778"/>
        </p:xfrm>
        <a:graphic>
          <a:graphicData uri="http://schemas.openxmlformats.org/presentationml/2006/ole">
            <mc:AlternateContent xmlns:mc="http://schemas.openxmlformats.org/markup-compatibility/2006">
              <mc:Choice xmlns:v="urn:schemas-microsoft-com:vml" Requires="v">
                <p:oleObj spid="_x0000_s45234" name="文档" r:id="rId10" imgW="3313771" imgH="759049" progId="Word.Document.12">
                  <p:embed/>
                </p:oleObj>
              </mc:Choice>
              <mc:Fallback>
                <p:oleObj name="文档" r:id="rId10" imgW="3313771" imgH="759049" progId="Word.Document.12">
                  <p:embed/>
                  <p:pic>
                    <p:nvPicPr>
                      <p:cNvPr id="0" name="对象 2"/>
                      <p:cNvPicPr>
                        <a:picLocks noChangeAspect="1" noChangeArrowheads="1"/>
                      </p:cNvPicPr>
                      <p:nvPr/>
                    </p:nvPicPr>
                    <p:blipFill>
                      <a:blip r:embed="rId11"/>
                      <a:srcRect/>
                      <a:stretch>
                        <a:fillRect/>
                      </a:stretch>
                    </p:blipFill>
                    <p:spPr bwMode="auto">
                      <a:xfrm>
                        <a:off x="6667289" y="4451240"/>
                        <a:ext cx="4383769" cy="994778"/>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206541782"/>
              </p:ext>
            </p:extLst>
          </p:nvPr>
        </p:nvGraphicFramePr>
        <p:xfrm>
          <a:off x="568790" y="4484514"/>
          <a:ext cx="7110592" cy="1126728"/>
        </p:xfrm>
        <a:graphic>
          <a:graphicData uri="http://schemas.openxmlformats.org/presentationml/2006/ole">
            <mc:AlternateContent xmlns:mc="http://schemas.openxmlformats.org/markup-compatibility/2006">
              <mc:Choice xmlns:v="urn:schemas-microsoft-com:vml" Requires="v">
                <p:oleObj spid="_x0000_s45235" name="文档" r:id="rId13" imgW="5651524" imgH="892343" progId="Word.Document.12">
                  <p:embed/>
                </p:oleObj>
              </mc:Choice>
              <mc:Fallback>
                <p:oleObj name="文档" r:id="rId13" imgW="5651524" imgH="892343" progId="Word.Document.12">
                  <p:embed/>
                  <p:pic>
                    <p:nvPicPr>
                      <p:cNvPr id="0" name="对象 1"/>
                      <p:cNvPicPr>
                        <a:picLocks noChangeAspect="1" noChangeArrowheads="1"/>
                      </p:cNvPicPr>
                      <p:nvPr/>
                    </p:nvPicPr>
                    <p:blipFill>
                      <a:blip r:embed="rId14"/>
                      <a:srcRect/>
                      <a:stretch>
                        <a:fillRect/>
                      </a:stretch>
                    </p:blipFill>
                    <p:spPr bwMode="auto">
                      <a:xfrm>
                        <a:off x="568790" y="4484514"/>
                        <a:ext cx="7110592" cy="1126728"/>
                      </a:xfrm>
                      <a:prstGeom prst="rect">
                        <a:avLst/>
                      </a:prstGeom>
                      <a:noFill/>
                      <a:ln>
                        <a:noFill/>
                      </a:ln>
                    </p:spPr>
                  </p:pic>
                </p:oleObj>
              </mc:Fallback>
            </mc:AlternateContent>
          </a:graphicData>
        </a:graphic>
      </p:graphicFrame>
      <p:sp>
        <p:nvSpPr>
          <p:cNvPr id="15" name="矩形 14"/>
          <p:cNvSpPr/>
          <p:nvPr/>
        </p:nvSpPr>
        <p:spPr>
          <a:xfrm>
            <a:off x="8819460" y="5229994"/>
            <a:ext cx="1521570"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cV×10</a:t>
            </a:r>
            <a:r>
              <a:rPr lang="en-US" altLang="zh-CN" sz="2800" b="1" kern="100" baseline="30000" dirty="0" smtClean="0">
                <a:solidFill>
                  <a:srgbClr val="FF0000"/>
                </a:solidFill>
                <a:latin typeface="Times New Roman"/>
                <a:ea typeface="华文细黑"/>
                <a:cs typeface="Times New Roman"/>
              </a:rPr>
              <a:t>-3</a:t>
            </a:r>
            <a:endParaRPr lang="zh-CN" altLang="en-US" b="1" baseline="30000" dirty="0">
              <a:solidFill>
                <a:srgbClr val="FF0000"/>
              </a:solidFill>
            </a:endParaRPr>
          </a:p>
        </p:txBody>
      </p:sp>
      <p:sp>
        <p:nvSpPr>
          <p:cNvPr id="16" name="矩形 15"/>
          <p:cNvSpPr/>
          <p:nvPr/>
        </p:nvSpPr>
        <p:spPr>
          <a:xfrm>
            <a:off x="6167214" y="5229994"/>
            <a:ext cx="197041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0.5cV×10</a:t>
            </a:r>
            <a:r>
              <a:rPr lang="en-US" altLang="zh-CN" sz="2800" b="1" kern="100" baseline="30000" dirty="0" smtClean="0">
                <a:solidFill>
                  <a:srgbClr val="FF0000"/>
                </a:solidFill>
                <a:latin typeface="Times New Roman"/>
                <a:ea typeface="华文细黑"/>
                <a:cs typeface="Times New Roman"/>
              </a:rPr>
              <a:t>-3</a:t>
            </a:r>
            <a:endParaRPr lang="zh-CN" altLang="en-US" b="1" baseline="30000" dirty="0">
              <a:solidFill>
                <a:srgbClr val="FF0000"/>
              </a:solidFill>
            </a:endParaRPr>
          </a:p>
        </p:txBody>
      </p:sp>
      <p:sp>
        <p:nvSpPr>
          <p:cNvPr id="17" name="矩形 16"/>
          <p:cNvSpPr/>
          <p:nvPr/>
        </p:nvSpPr>
        <p:spPr>
          <a:xfrm>
            <a:off x="3824243" y="2925738"/>
            <a:ext cx="902811"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偏高</a:t>
            </a:r>
            <a:endParaRPr lang="zh-CN" altLang="en-US" b="1" baseline="30000" dirty="0">
              <a:solidFill>
                <a:srgbClr val="FF0000"/>
              </a:solidFill>
            </a:endParaRPr>
          </a:p>
        </p:txBody>
      </p:sp>
      <p:sp>
        <p:nvSpPr>
          <p:cNvPr id="18" name="矩形 17"/>
          <p:cNvSpPr/>
          <p:nvPr/>
        </p:nvSpPr>
        <p:spPr>
          <a:xfrm>
            <a:off x="1760697" y="3698662"/>
            <a:ext cx="5054589"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S</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baseline="30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在滴定过程中被氧气氧化</a:t>
            </a:r>
            <a:endParaRPr lang="zh-CN" altLang="en-US" b="1" baseline="30000" dirty="0">
              <a:solidFill>
                <a:srgbClr val="FF0000"/>
              </a:solidFill>
            </a:endParaRPr>
          </a:p>
        </p:txBody>
      </p:sp>
      <p:sp>
        <p:nvSpPr>
          <p:cNvPr id="20" name="矩形 19"/>
          <p:cNvSpPr/>
          <p:nvPr/>
        </p:nvSpPr>
        <p:spPr>
          <a:xfrm>
            <a:off x="5967682" y="4358314"/>
            <a:ext cx="4588230" cy="1519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曲线连接符 21"/>
          <p:cNvCxnSpPr/>
          <p:nvPr/>
        </p:nvCxnSpPr>
        <p:spPr>
          <a:xfrm rot="10800000" flipV="1">
            <a:off x="4727054" y="4869954"/>
            <a:ext cx="1944216" cy="1008112"/>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8542" y="6022082"/>
            <a:ext cx="9018816"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常可以替换为其他氧化剂进行测定，例如</a:t>
            </a:r>
            <a:r>
              <a:rPr lang="en-US" altLang="zh-CN" sz="2800" b="1" kern="100" dirty="0" smtClean="0">
                <a:solidFill>
                  <a:srgbClr val="FF0000"/>
                </a:solidFill>
                <a:latin typeface="Times New Roman"/>
                <a:ea typeface="华文细黑"/>
                <a:cs typeface="Times New Roman"/>
              </a:rPr>
              <a:t>Fe</a:t>
            </a:r>
            <a:r>
              <a:rPr lang="en-US" altLang="zh-CN" sz="2800" b="1" kern="100" baseline="30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MnO</a:t>
            </a:r>
            <a:r>
              <a:rPr lang="en-US" altLang="zh-CN" sz="2800" b="1" kern="100" baseline="-25000" dirty="0" smtClean="0">
                <a:solidFill>
                  <a:srgbClr val="FF0000"/>
                </a:solidFill>
                <a:latin typeface="Times New Roman"/>
                <a:ea typeface="华文细黑"/>
                <a:cs typeface="Times New Roman"/>
              </a:rPr>
              <a:t>4</a:t>
            </a:r>
            <a:r>
              <a:rPr lang="en-US" altLang="zh-CN" sz="2800" b="1" kern="100" baseline="300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等</a:t>
            </a:r>
            <a:endParaRPr lang="en-US" altLang="zh-CN" sz="2800" b="1" kern="100" dirty="0" smtClean="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75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7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linds(horizontal)">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animBg="1"/>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70064440"/>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290" name="文档" r:id="rId8" imgW="10745703" imgH="1067849" progId="Word.Document.12">
                  <p:embed/>
                </p:oleObj>
              </mc:Choice>
              <mc:Fallback>
                <p:oleObj name="文档" r:id="rId8" imgW="10745703" imgH="1067849" progId="Word.Document.12">
                  <p:embed/>
                  <p:pic>
                    <p:nvPicPr>
                      <p:cNvPr id="0" name=""/>
                      <p:cNvPicPr/>
                      <p:nvPr/>
                    </p:nvPicPr>
                    <p:blipFill>
                      <a:blip r:embed="rId9"/>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dirty="0">
              <a:solidFill>
                <a:srgbClr val="FF0000"/>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6</a:t>
            </a:r>
            <a:endParaRPr lang="zh-CN" altLang="en-US" sz="2800" b="1" kern="100" dirty="0">
              <a:solidFill>
                <a:srgbClr val="FF0000"/>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6</a:t>
            </a:r>
            <a:endParaRPr lang="zh-CN" altLang="en-US" sz="2800" b="1" kern="100" dirty="0">
              <a:solidFill>
                <a:srgbClr val="FF0000"/>
              </a:solidFill>
              <a:latin typeface="Times New Roman"/>
              <a:ea typeface="华文细黑"/>
            </a:endParaRPr>
          </a:p>
        </p:txBody>
      </p:sp>
      <p:sp>
        <p:nvSpPr>
          <p:cNvPr id="14" name="矩形 13"/>
          <p:cNvSpPr/>
          <p:nvPr/>
        </p:nvSpPr>
        <p:spPr>
          <a:xfrm>
            <a:off x="4447374" y="2803144"/>
            <a:ext cx="702436"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5" name="矩形 14"/>
          <p:cNvSpPr/>
          <p:nvPr/>
        </p:nvSpPr>
        <p:spPr>
          <a:xfrm>
            <a:off x="6042196"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6</a:t>
            </a:r>
            <a:endParaRPr lang="zh-CN" altLang="en-US" sz="2800" b="1" kern="100" dirty="0">
              <a:solidFill>
                <a:srgbClr val="FF0000"/>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0" name="矩形 19"/>
          <p:cNvSpPr/>
          <p:nvPr/>
        </p:nvSpPr>
        <p:spPr>
          <a:xfrm>
            <a:off x="9552733" y="2745274"/>
            <a:ext cx="862737"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22" name="矩形 21"/>
          <p:cNvSpPr/>
          <p:nvPr/>
        </p:nvSpPr>
        <p:spPr>
          <a:xfrm>
            <a:off x="286569" y="3637044"/>
            <a:ext cx="9812557"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1232687"/>
              </p:ext>
            </p:extLst>
          </p:nvPr>
        </p:nvGraphicFramePr>
        <p:xfrm>
          <a:off x="378443" y="4695428"/>
          <a:ext cx="10748962" cy="1066800"/>
        </p:xfrm>
        <a:graphic>
          <a:graphicData uri="http://schemas.openxmlformats.org/presentationml/2006/ole">
            <mc:AlternateContent xmlns:mc="http://schemas.openxmlformats.org/markup-compatibility/2006">
              <mc:Choice xmlns:v="urn:schemas-microsoft-com:vml" Requires="v">
                <p:oleObj spid="_x0000_s43291" name="文档" r:id="rId11" imgW="10745703" imgH="1071454" progId="Word.Document.12">
                  <p:embed/>
                </p:oleObj>
              </mc:Choice>
              <mc:Fallback>
                <p:oleObj name="文档" r:id="rId11" imgW="10745703" imgH="1071454" progId="Word.Document.12">
                  <p:embed/>
                  <p:pic>
                    <p:nvPicPr>
                      <p:cNvPr id="0" name=""/>
                      <p:cNvPicPr/>
                      <p:nvPr/>
                    </p:nvPicPr>
                    <p:blipFill>
                      <a:blip r:embed="rId12"/>
                      <a:stretch>
                        <a:fillRect/>
                      </a:stretch>
                    </p:blipFill>
                    <p:spPr>
                      <a:xfrm>
                        <a:off x="378443" y="4695428"/>
                        <a:ext cx="10748962" cy="1066800"/>
                      </a:xfrm>
                      <a:prstGeom prst="rect">
                        <a:avLst/>
                      </a:prstGeom>
                    </p:spPr>
                  </p:pic>
                </p:oleObj>
              </mc:Fallback>
            </mc:AlternateContent>
          </a:graphicData>
        </a:graphic>
      </p:graphicFrame>
      <p:sp>
        <p:nvSpPr>
          <p:cNvPr id="24" name="矩形 23"/>
          <p:cNvSpPr/>
          <p:nvPr/>
        </p:nvSpPr>
        <p:spPr>
          <a:xfrm>
            <a:off x="419574" y="474001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5" name="矩形 24"/>
          <p:cNvSpPr/>
          <p:nvPr/>
        </p:nvSpPr>
        <p:spPr>
          <a:xfrm>
            <a:off x="2235932" y="474001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6" name="矩形 25"/>
          <p:cNvSpPr/>
          <p:nvPr/>
        </p:nvSpPr>
        <p:spPr>
          <a:xfrm>
            <a:off x="3717620" y="475222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7" name="矩形 26"/>
          <p:cNvSpPr/>
          <p:nvPr/>
        </p:nvSpPr>
        <p:spPr>
          <a:xfrm>
            <a:off x="4956078" y="475017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8" name="矩形 27"/>
          <p:cNvSpPr/>
          <p:nvPr/>
        </p:nvSpPr>
        <p:spPr>
          <a:xfrm>
            <a:off x="6299655" y="474001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9" name="矩形 28"/>
          <p:cNvSpPr/>
          <p:nvPr/>
        </p:nvSpPr>
        <p:spPr>
          <a:xfrm>
            <a:off x="8123005" y="475106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0" name="矩形 29"/>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上箭头 8"/>
          <p:cNvSpPr/>
          <p:nvPr/>
        </p:nvSpPr>
        <p:spPr>
          <a:xfrm>
            <a:off x="6346311" y="1743201"/>
            <a:ext cx="324959" cy="390449"/>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565938" y="1197546"/>
            <a:ext cx="7641836"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酸性条件下，氧化性较强，且能以</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形式存在</a:t>
            </a:r>
            <a:endParaRPr lang="zh-CN" altLang="en-US" sz="2800" b="1" dirty="0">
              <a:solidFill>
                <a:srgbClr val="FF0000"/>
              </a:solidFill>
            </a:endParaRPr>
          </a:p>
        </p:txBody>
      </p:sp>
      <p:sp>
        <p:nvSpPr>
          <p:cNvPr id="32" name="矩形 31"/>
          <p:cNvSpPr/>
          <p:nvPr/>
        </p:nvSpPr>
        <p:spPr>
          <a:xfrm>
            <a:off x="5320280" y="4278288"/>
            <a:ext cx="389850"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0</a:t>
            </a:r>
            <a:endParaRPr lang="zh-CN" altLang="en-US" sz="3200" b="1" kern="100" dirty="0">
              <a:solidFill>
                <a:srgbClr val="0000FF"/>
              </a:solidFill>
              <a:latin typeface="Times New Roman"/>
              <a:ea typeface="华文细黑"/>
            </a:endParaRPr>
          </a:p>
        </p:txBody>
      </p:sp>
      <p:sp>
        <p:nvSpPr>
          <p:cNvPr id="33" name="矩形 32"/>
          <p:cNvSpPr/>
          <p:nvPr/>
        </p:nvSpPr>
        <p:spPr>
          <a:xfrm>
            <a:off x="7258454" y="4273461"/>
            <a:ext cx="526106"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-1</a:t>
            </a:r>
            <a:endParaRPr lang="zh-CN" altLang="en-US" sz="3200" b="1" kern="100" dirty="0">
              <a:solidFill>
                <a:srgbClr val="0000FF"/>
              </a:solidFill>
              <a:latin typeface="Times New Roman"/>
              <a:ea typeface="华文细黑"/>
            </a:endParaRPr>
          </a:p>
        </p:txBody>
      </p:sp>
      <p:sp>
        <p:nvSpPr>
          <p:cNvPr id="34" name="矩形 33"/>
          <p:cNvSpPr/>
          <p:nvPr/>
        </p:nvSpPr>
        <p:spPr>
          <a:xfrm>
            <a:off x="4146828" y="4259099"/>
            <a:ext cx="389850"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0</a:t>
            </a:r>
            <a:endParaRPr lang="zh-CN" altLang="en-US" sz="3200" b="1" kern="100" dirty="0">
              <a:solidFill>
                <a:srgbClr val="0000FF"/>
              </a:solidFill>
              <a:latin typeface="Times New Roman"/>
              <a:ea typeface="华文细黑"/>
            </a:endParaRPr>
          </a:p>
        </p:txBody>
      </p:sp>
      <p:sp>
        <p:nvSpPr>
          <p:cNvPr id="35" name="矩形 34"/>
          <p:cNvSpPr/>
          <p:nvPr/>
        </p:nvSpPr>
        <p:spPr>
          <a:xfrm>
            <a:off x="8486655" y="4275257"/>
            <a:ext cx="623889" cy="584775"/>
          </a:xfrm>
          <a:prstGeom prst="rect">
            <a:avLst/>
          </a:prstGeom>
        </p:spPr>
        <p:txBody>
          <a:bodyPr wrap="none">
            <a:spAutoFit/>
          </a:bodyPr>
          <a:lstStyle/>
          <a:p>
            <a:r>
              <a:rPr lang="en-US" altLang="zh-CN" sz="3200" b="1" kern="100" dirty="0" smtClean="0">
                <a:solidFill>
                  <a:srgbClr val="0000FF"/>
                </a:solidFill>
                <a:latin typeface="Times New Roman"/>
                <a:ea typeface="华文细黑"/>
              </a:rPr>
              <a:t>+1</a:t>
            </a:r>
            <a:endParaRPr lang="zh-CN" altLang="en-US" sz="3200" b="1" kern="100" dirty="0">
              <a:solidFill>
                <a:srgbClr val="0000FF"/>
              </a:solidFill>
              <a:latin typeface="Times New Roman"/>
              <a:ea typeface="华文细黑"/>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linds(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linds(horizont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blinds(horizontal)">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blinds(horizontal)">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blinds(horizontal)">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blinds(horizontal)">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blinds(horizontal)">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linds(horizontal)">
                                      <p:cBhvr>
                                        <p:cTn id="10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15" grpId="0"/>
      <p:bldP spid="17" grpId="0"/>
      <p:bldP spid="18" grpId="0"/>
      <p:bldP spid="20" grpId="0"/>
      <p:bldP spid="24" grpId="0"/>
      <p:bldP spid="25" grpId="0"/>
      <p:bldP spid="26" grpId="0"/>
      <p:bldP spid="27" grpId="0"/>
      <p:bldP spid="28" grpId="0"/>
      <p:bldP spid="29" grpId="0"/>
      <p:bldP spid="9" grpId="0" animBg="1"/>
      <p:bldP spid="31" grpId="0"/>
      <p:bldP spid="32" grpId="0"/>
      <p:bldP spid="33" grpId="0"/>
      <p:bldP spid="34" grpId="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480031" y="2845019"/>
            <a:ext cx="902811" cy="584775"/>
          </a:xfrm>
          <a:prstGeom prst="rect">
            <a:avLst/>
          </a:prstGeom>
        </p:spPr>
        <p:txBody>
          <a:bodyPr wrap="none">
            <a:spAutoFit/>
          </a:bodyPr>
          <a:lstStyle/>
          <a:p>
            <a:r>
              <a:rPr lang="en-US" altLang="zh-CN" sz="3200" b="1" kern="100" dirty="0">
                <a:solidFill>
                  <a:srgbClr val="FF0000"/>
                </a:solidFill>
                <a:latin typeface="Times New Roman"/>
                <a:ea typeface="华文细黑"/>
              </a:rPr>
              <a:t>4.48</a:t>
            </a:r>
            <a:endParaRPr lang="zh-CN" altLang="en-US" sz="3200" b="1" kern="100" dirty="0">
              <a:solidFill>
                <a:srgbClr val="FF0000"/>
              </a:solidFill>
              <a:latin typeface="Times New Roman"/>
              <a:ea typeface="华文细黑"/>
            </a:endParaRPr>
          </a:p>
        </p:txBody>
      </p:sp>
      <p:sp>
        <p:nvSpPr>
          <p:cNvPr id="3" name="矩形 2"/>
          <p:cNvSpPr/>
          <p:nvPr/>
        </p:nvSpPr>
        <p:spPr>
          <a:xfrm>
            <a:off x="8543478" y="4261036"/>
            <a:ext cx="902811" cy="523220"/>
          </a:xfrm>
          <a:prstGeom prst="rect">
            <a:avLst/>
          </a:prstGeom>
        </p:spPr>
        <p:txBody>
          <a:bodyPr wrap="none">
            <a:spAutoFit/>
          </a:bodyPr>
          <a:lstStyle/>
          <a:p>
            <a:r>
              <a:rPr lang="en-US" altLang="zh-CN" sz="2800" b="1" kern="100" dirty="0">
                <a:solidFill>
                  <a:srgbClr val="FF0000"/>
                </a:solidFill>
                <a:latin typeface="Times New Roman"/>
                <a:ea typeface="华文细黑"/>
              </a:rPr>
              <a:t>2∶1</a:t>
            </a:r>
            <a:endParaRPr lang="zh-CN" altLang="zh-CN" sz="2800" b="1" kern="100" dirty="0">
              <a:solidFill>
                <a:srgbClr val="FF0000"/>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3168278" y="5085978"/>
            <a:ext cx="358784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KClO</a:t>
            </a:r>
            <a:r>
              <a:rPr lang="en-US" altLang="zh-CN" sz="3200" b="1" kern="100" baseline="-25000" dirty="0" smtClean="0">
                <a:solidFill>
                  <a:srgbClr val="0000FF"/>
                </a:solidFill>
                <a:latin typeface="Times New Roman"/>
                <a:ea typeface="华文细黑"/>
                <a:cs typeface="Courier New"/>
              </a:rPr>
              <a:t>3</a:t>
            </a:r>
            <a:r>
              <a:rPr lang="zh-CN" altLang="en-US" sz="3200" b="1" kern="100" dirty="0">
                <a:solidFill>
                  <a:srgbClr val="0000FF"/>
                </a:solidFill>
                <a:latin typeface="Times New Roman"/>
                <a:ea typeface="华文细黑"/>
                <a:cs typeface="Times New Roman"/>
              </a:rPr>
              <a:t> </a:t>
            </a:r>
            <a:r>
              <a:rPr lang="zh-CN" altLang="en-US" sz="3200" b="1" kern="100" dirty="0" smtClean="0">
                <a:solidFill>
                  <a:srgbClr val="0000FF"/>
                </a:solidFill>
                <a:latin typeface="Times New Roman"/>
                <a:ea typeface="华文细黑"/>
                <a:cs typeface="Times New Roman"/>
              </a:rPr>
              <a:t>→ </a:t>
            </a:r>
            <a:r>
              <a:rPr lang="en-US" altLang="zh-CN" sz="3200" b="1" kern="100" dirty="0" smtClean="0">
                <a:solidFill>
                  <a:srgbClr val="0000FF"/>
                </a:solidFill>
                <a:latin typeface="Times New Roman"/>
                <a:ea typeface="华文细黑"/>
                <a:cs typeface="Times New Roman"/>
              </a:rPr>
              <a:t>ClO</a:t>
            </a:r>
            <a:r>
              <a:rPr lang="en-US" altLang="zh-CN" sz="3200" b="1" kern="100" baseline="-25000" dirty="0" smtClean="0">
                <a:solidFill>
                  <a:srgbClr val="0000FF"/>
                </a:solidFill>
                <a:latin typeface="Times New Roman"/>
                <a:ea typeface="华文细黑"/>
                <a:cs typeface="Courier New"/>
              </a:rPr>
              <a:t>2</a:t>
            </a:r>
            <a:r>
              <a:rPr lang="zh-CN" altLang="en-US" sz="3200" b="1" kern="100" dirty="0">
                <a:solidFill>
                  <a:srgbClr val="0000FF"/>
                </a:solidFill>
                <a:latin typeface="Times New Roman"/>
                <a:ea typeface="华文细黑"/>
                <a:cs typeface="Times New Roman"/>
              </a:rPr>
              <a:t> </a:t>
            </a:r>
            <a:r>
              <a:rPr lang="en-US" altLang="zh-CN" sz="3200" b="1" kern="100" dirty="0" smtClean="0">
                <a:solidFill>
                  <a:srgbClr val="FF0000"/>
                </a:solidFill>
                <a:latin typeface="Times New Roman"/>
                <a:ea typeface="华文细黑"/>
                <a:cs typeface="Times New Roman"/>
              </a:rPr>
              <a:t>~ e-</a:t>
            </a:r>
            <a:endParaRPr lang="zh-CN" altLang="en-US" sz="3200" b="1" dirty="0">
              <a:solidFill>
                <a:srgbClr val="FF0000"/>
              </a:solidFill>
            </a:endParaRPr>
          </a:p>
        </p:txBody>
      </p:sp>
      <p:sp>
        <p:nvSpPr>
          <p:cNvPr id="12" name="矩形 11"/>
          <p:cNvSpPr/>
          <p:nvPr/>
        </p:nvSpPr>
        <p:spPr>
          <a:xfrm>
            <a:off x="3150832" y="5725339"/>
            <a:ext cx="4384534"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Na</a:t>
            </a:r>
            <a:r>
              <a:rPr lang="en-US" altLang="zh-CN" sz="3200" b="1" kern="100" baseline="-25000" dirty="0" smtClean="0">
                <a:solidFill>
                  <a:srgbClr val="0000FF"/>
                </a:solidFill>
                <a:latin typeface="Times New Roman"/>
                <a:ea typeface="华文细黑"/>
                <a:cs typeface="Courier New"/>
              </a:rPr>
              <a:t>2</a:t>
            </a:r>
            <a:r>
              <a:rPr lang="en-US" altLang="zh-CN" sz="3200" b="1" kern="100" dirty="0" smtClean="0">
                <a:solidFill>
                  <a:srgbClr val="0000FF"/>
                </a:solidFill>
                <a:latin typeface="Times New Roman"/>
                <a:ea typeface="华文细黑"/>
                <a:cs typeface="Courier New"/>
              </a:rPr>
              <a:t>SO</a:t>
            </a:r>
            <a:r>
              <a:rPr lang="en-US" altLang="zh-CN" sz="3200" b="1" kern="100" baseline="-25000" dirty="0" smtClean="0">
                <a:solidFill>
                  <a:srgbClr val="0000FF"/>
                </a:solidFill>
                <a:latin typeface="Times New Roman"/>
                <a:ea typeface="华文细黑"/>
                <a:cs typeface="Courier New"/>
              </a:rPr>
              <a:t>3</a:t>
            </a:r>
            <a:r>
              <a:rPr lang="zh-CN" altLang="en-US" sz="3200" b="1" kern="100" dirty="0" smtClean="0">
                <a:solidFill>
                  <a:srgbClr val="0000FF"/>
                </a:solidFill>
                <a:latin typeface="Times New Roman"/>
                <a:ea typeface="华文细黑"/>
                <a:cs typeface="Times New Roman"/>
              </a:rPr>
              <a:t> → </a:t>
            </a:r>
            <a:r>
              <a:rPr lang="en-US" altLang="zh-CN" sz="3200" b="1" kern="100" dirty="0" smtClean="0">
                <a:solidFill>
                  <a:srgbClr val="0000FF"/>
                </a:solidFill>
                <a:latin typeface="Times New Roman"/>
                <a:ea typeface="华文细黑"/>
                <a:cs typeface="Courier New"/>
              </a:rPr>
              <a:t>Na</a:t>
            </a:r>
            <a:r>
              <a:rPr lang="en-US" altLang="zh-CN" sz="3200" b="1" kern="100" baseline="-25000" dirty="0" smtClean="0">
                <a:solidFill>
                  <a:srgbClr val="0000FF"/>
                </a:solidFill>
                <a:latin typeface="Times New Roman"/>
                <a:ea typeface="华文细黑"/>
                <a:cs typeface="Courier New"/>
              </a:rPr>
              <a:t>2</a:t>
            </a:r>
            <a:r>
              <a:rPr lang="en-US" altLang="zh-CN" sz="3200" b="1" kern="100" dirty="0" smtClean="0">
                <a:solidFill>
                  <a:srgbClr val="0000FF"/>
                </a:solidFill>
                <a:latin typeface="Times New Roman"/>
                <a:ea typeface="华文细黑"/>
                <a:cs typeface="Courier New"/>
              </a:rPr>
              <a:t>SO</a:t>
            </a:r>
            <a:r>
              <a:rPr lang="en-US" altLang="zh-CN" sz="3200" b="1" kern="100" baseline="-25000" dirty="0" smtClean="0">
                <a:solidFill>
                  <a:srgbClr val="0000FF"/>
                </a:solidFill>
                <a:latin typeface="Times New Roman"/>
                <a:ea typeface="华文细黑"/>
                <a:cs typeface="Courier New"/>
              </a:rPr>
              <a:t>4</a:t>
            </a:r>
            <a:r>
              <a:rPr lang="zh-CN" altLang="en-US" sz="3200" b="1" kern="100" dirty="0" smtClean="0">
                <a:solidFill>
                  <a:srgbClr val="0000FF"/>
                </a:solidFill>
                <a:latin typeface="Times New Roman"/>
                <a:ea typeface="华文细黑"/>
                <a:cs typeface="Times New Roman"/>
              </a:rPr>
              <a:t> </a:t>
            </a:r>
            <a:r>
              <a:rPr lang="en-US" altLang="zh-CN" sz="3200" b="1" kern="100" dirty="0" smtClean="0">
                <a:solidFill>
                  <a:srgbClr val="FF0000"/>
                </a:solidFill>
                <a:latin typeface="Times New Roman"/>
                <a:ea typeface="华文细黑"/>
                <a:cs typeface="Times New Roman"/>
              </a:rPr>
              <a:t>~ 2e-</a:t>
            </a:r>
            <a:endParaRPr lang="zh-CN" altLang="en-US" sz="3200" b="1" dirty="0">
              <a:solidFill>
                <a:srgbClr val="FF0000"/>
              </a:solidFill>
            </a:endParaRPr>
          </a:p>
        </p:txBody>
      </p:sp>
      <p:sp>
        <p:nvSpPr>
          <p:cNvPr id="5" name="TextBox 4"/>
          <p:cNvSpPr txBox="1"/>
          <p:nvPr/>
        </p:nvSpPr>
        <p:spPr>
          <a:xfrm>
            <a:off x="7391350" y="5170988"/>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7386552" y="5786894"/>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×1</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3430910" y="4482852"/>
            <a:ext cx="677862" cy="819150"/>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+5</a:t>
            </a:r>
            <a:endParaRPr lang="zh-CN" altLang="zh-CN" sz="1050" b="1" dirty="0">
              <a:solidFill>
                <a:srgbClr val="FF0000"/>
              </a:solidFill>
              <a:latin typeface="宋体" pitchFamily="2" charset="-122"/>
              <a:ea typeface="黑体" pitchFamily="49" charset="-122"/>
            </a:endParaRPr>
          </a:p>
        </p:txBody>
      </p:sp>
      <p:sp>
        <p:nvSpPr>
          <p:cNvPr id="21" name="矩形 20"/>
          <p:cNvSpPr/>
          <p:nvPr/>
        </p:nvSpPr>
        <p:spPr>
          <a:xfrm>
            <a:off x="4892278" y="4509914"/>
            <a:ext cx="677862" cy="817563"/>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+4</a:t>
            </a:r>
            <a:endParaRPr lang="zh-CN" altLang="zh-CN" sz="1050" b="1" dirty="0">
              <a:solidFill>
                <a:srgbClr val="FF0000"/>
              </a:solidFill>
              <a:latin typeface="宋体" pitchFamily="2" charset="-122"/>
              <a:ea typeface="黑体" pitchFamily="49" charset="-122"/>
            </a:endParaRPr>
          </a:p>
        </p:txBody>
      </p:sp>
      <p:sp>
        <p:nvSpPr>
          <p:cNvPr id="22" name="矩形 21"/>
          <p:cNvSpPr/>
          <p:nvPr/>
        </p:nvSpPr>
        <p:spPr>
          <a:xfrm>
            <a:off x="3602682" y="5913239"/>
            <a:ext cx="677862" cy="819150"/>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+4</a:t>
            </a:r>
            <a:endParaRPr lang="zh-CN" altLang="zh-CN" sz="1050" b="1" dirty="0">
              <a:solidFill>
                <a:srgbClr val="FF0000"/>
              </a:solidFill>
              <a:latin typeface="宋体" pitchFamily="2" charset="-122"/>
              <a:ea typeface="黑体" pitchFamily="49" charset="-122"/>
            </a:endParaRPr>
          </a:p>
        </p:txBody>
      </p:sp>
      <p:sp>
        <p:nvSpPr>
          <p:cNvPr id="23" name="矩形 22"/>
          <p:cNvSpPr/>
          <p:nvPr/>
        </p:nvSpPr>
        <p:spPr>
          <a:xfrm>
            <a:off x="5472460" y="5935712"/>
            <a:ext cx="677862" cy="819150"/>
          </a:xfrm>
          <a:prstGeom prst="rect">
            <a:avLst/>
          </a:prstGeom>
        </p:spPr>
        <p:txBody>
          <a:bodyPr wrap="none">
            <a:spAutoFit/>
          </a:bodyPr>
          <a:lstStyle/>
          <a:p>
            <a:pPr algn="just">
              <a:lnSpc>
                <a:spcPct val="150000"/>
              </a:lnSpc>
              <a:defRPr/>
            </a:pPr>
            <a:r>
              <a:rPr lang="en-US" altLang="zh-CN" sz="3600" b="1" dirty="0" smtClean="0">
                <a:solidFill>
                  <a:srgbClr val="FF0000"/>
                </a:solidFill>
                <a:latin typeface="Times New Roman" pitchFamily="18" charset="0"/>
                <a:ea typeface="华文细黑" pitchFamily="2" charset="-122"/>
              </a:rPr>
              <a:t>+6</a:t>
            </a:r>
            <a:endParaRPr lang="zh-CN" altLang="zh-CN" sz="1050" b="1" dirty="0">
              <a:solidFill>
                <a:srgbClr val="FF0000"/>
              </a:solidFill>
              <a:latin typeface="宋体" pitchFamily="2"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in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2" grpId="0"/>
      <p:bldP spid="5" grpId="0"/>
      <p:bldP spid="14" grpId="0"/>
      <p:bldP spid="20" grpId="0"/>
      <p:bldP spid="21"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889" name="文档" r:id="rId4" imgW="11418231" imgH="3001297" progId="Word.Document.12">
                  <p:embed/>
                </p:oleObj>
              </mc:Choice>
              <mc:Fallback>
                <p:oleObj name="文档" r:id="rId4" imgW="11418231" imgH="3001297" progId="Word.Document.12">
                  <p:embed/>
                  <p:pic>
                    <p:nvPicPr>
                      <p:cNvPr id="0" name=""/>
                      <p:cNvPicPr/>
                      <p:nvPr/>
                    </p:nvPicPr>
                    <p:blipFill>
                      <a:blip r:embed="rId5"/>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890" name="文档" r:id="rId7" imgW="7174338" imgH="883417" progId="Word.Document.12">
                  <p:embed/>
                </p:oleObj>
              </mc:Choice>
              <mc:Fallback>
                <p:oleObj name="文档" r:id="rId7" imgW="7174338" imgH="883417" progId="Word.Document.12">
                  <p:embed/>
                  <p:pic>
                    <p:nvPicPr>
                      <p:cNvPr id="0" name=""/>
                      <p:cNvPicPr/>
                      <p:nvPr/>
                    </p:nvPicPr>
                    <p:blipFill>
                      <a:blip r:embed="rId8"/>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092690"/>
            <a:ext cx="554960" cy="905056"/>
          </a:xfrm>
          <a:prstGeom prst="rect">
            <a:avLst/>
          </a:prstGeom>
        </p:spPr>
        <p:txBody>
          <a:bodyPr wrap="none">
            <a:spAutoFit/>
          </a:bodyPr>
          <a:lstStyle/>
          <a:p>
            <a:pPr>
              <a:lnSpc>
                <a:spcPct val="150000"/>
              </a:lnSpc>
              <a:spcAft>
                <a:spcPts val="0"/>
              </a:spcAft>
            </a:pPr>
            <a:r>
              <a:rPr lang="en-US" altLang="zh-CN" sz="4000" b="1" kern="100" dirty="0">
                <a:solidFill>
                  <a:srgbClr val="FF0000"/>
                </a:solidFill>
                <a:latin typeface="Times New Roman"/>
                <a:ea typeface="华文细黑"/>
              </a:rPr>
              <a:t>D</a:t>
            </a:r>
            <a:endParaRPr lang="zh-CN" altLang="zh-CN" sz="4000" b="1" kern="100" dirty="0">
              <a:solidFill>
                <a:srgbClr val="FF0000"/>
              </a:solidFill>
              <a:latin typeface="Times New Roman"/>
              <a:ea typeface="华文细黑"/>
            </a:endParaRPr>
          </a:p>
        </p:txBody>
      </p:sp>
      <p:sp>
        <p:nvSpPr>
          <p:cNvPr id="11" name="Rectangle 21">
            <a:hlinkClick r:id="rId9"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10"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11"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2"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4799062" y="1112403"/>
            <a:ext cx="1130438" cy="661207"/>
          </a:xfrm>
          <a:prstGeom prst="rect">
            <a:avLst/>
          </a:prstGeom>
        </p:spPr>
        <p:txBody>
          <a:bodyPr wrap="none">
            <a:spAutoFit/>
          </a:bodyPr>
          <a:lstStyle/>
          <a:p>
            <a:pPr>
              <a:lnSpc>
                <a:spcPct val="150000"/>
              </a:lnSpc>
              <a:spcAft>
                <a:spcPts val="0"/>
              </a:spcAft>
            </a:pPr>
            <a:r>
              <a:rPr lang="en-US" altLang="zh-CN" sz="2800" b="1" kern="100" dirty="0" smtClean="0">
                <a:solidFill>
                  <a:srgbClr val="FF0000"/>
                </a:solidFill>
                <a:latin typeface="Times New Roman"/>
                <a:ea typeface="华文细黑"/>
              </a:rPr>
              <a:t>+(8-n)</a:t>
            </a:r>
            <a:endParaRPr lang="zh-CN" altLang="zh-CN" sz="2800" b="1" kern="100" dirty="0">
              <a:solidFill>
                <a:srgbClr val="FF0000"/>
              </a:solidFill>
              <a:latin typeface="Times New Roman"/>
              <a:ea typeface="华文细黑"/>
            </a:endParaRPr>
          </a:p>
        </p:txBody>
      </p:sp>
      <p:sp>
        <p:nvSpPr>
          <p:cNvPr id="17" name="矩形 16"/>
          <p:cNvSpPr/>
          <p:nvPr/>
        </p:nvSpPr>
        <p:spPr>
          <a:xfrm>
            <a:off x="406574" y="1125538"/>
            <a:ext cx="569387" cy="661207"/>
          </a:xfrm>
          <a:prstGeom prst="rect">
            <a:avLst/>
          </a:prstGeom>
        </p:spPr>
        <p:txBody>
          <a:bodyPr wrap="none">
            <a:spAutoFit/>
          </a:bodyPr>
          <a:lstStyle/>
          <a:p>
            <a:pPr>
              <a:lnSpc>
                <a:spcPct val="150000"/>
              </a:lnSpc>
              <a:spcAft>
                <a:spcPts val="0"/>
              </a:spcAft>
            </a:pPr>
            <a:r>
              <a:rPr lang="en-US" altLang="zh-CN" sz="2800" b="1" kern="100" dirty="0" smtClean="0">
                <a:solidFill>
                  <a:srgbClr val="FF0000"/>
                </a:solidFill>
                <a:latin typeface="Times New Roman"/>
                <a:ea typeface="华文细黑"/>
              </a:rPr>
              <a:t>+3</a:t>
            </a:r>
            <a:endParaRPr lang="zh-CN" altLang="zh-CN"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6"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smtClean="0">
                <a:solidFill>
                  <a:srgbClr val="E36C0A"/>
                </a:solidFill>
                <a:latin typeface="Times New Roman"/>
                <a:ea typeface="华文细黑"/>
                <a:cs typeface="Courier New"/>
              </a:rPr>
              <a:t>(</a:t>
            </a:r>
            <a:r>
              <a:rPr lang="zh-CN" altLang="zh-CN" sz="2800" b="1" kern="100" dirty="0" smtClean="0">
                <a:solidFill>
                  <a:srgbClr val="E36C0A"/>
                </a:solidFill>
                <a:latin typeface="Times New Roman"/>
                <a:ea typeface="华文细黑"/>
                <a:cs typeface="Times New Roman"/>
              </a:rPr>
              <a:t>三</a:t>
            </a:r>
            <a:r>
              <a:rPr lang="en-US" altLang="zh-CN" sz="2800" b="1" kern="100" dirty="0" smtClean="0">
                <a:solidFill>
                  <a:srgbClr val="E36C0A"/>
                </a:solidFill>
                <a:latin typeface="Times New Roman"/>
                <a:ea typeface="华文细黑"/>
                <a:cs typeface="Courier New"/>
              </a:rPr>
              <a:t>)</a:t>
            </a:r>
            <a:r>
              <a:rPr lang="zh-CN" altLang="zh-CN" sz="2800" b="1" kern="100" dirty="0" smtClean="0">
                <a:solidFill>
                  <a:srgbClr val="E36C0A"/>
                </a:solidFill>
                <a:latin typeface="Times New Roman"/>
                <a:ea typeface="华文细黑"/>
                <a:cs typeface="Times New Roman"/>
              </a:rPr>
              <a:t>氧化还原反应的综合应用</a:t>
            </a:r>
            <a:endParaRPr lang="zh-CN" altLang="zh-CN" sz="2800" kern="100" dirty="0" smtClean="0">
              <a:latin typeface="宋体"/>
              <a:cs typeface="Courier New"/>
            </a:endParaRPr>
          </a:p>
          <a:p>
            <a:pPr algn="just">
              <a:lnSpc>
                <a:spcPct val="130000"/>
              </a:lnSpc>
              <a:spcAft>
                <a:spcPts val="0"/>
              </a:spcAft>
            </a:pPr>
            <a:r>
              <a:rPr lang="en-US" altLang="zh-CN" sz="2800" kern="100" dirty="0" smtClean="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383634" y="3705126"/>
            <a:ext cx="6912768" cy="523220"/>
          </a:xfrm>
          <a:prstGeom prst="rect">
            <a:avLst/>
          </a:prstGeom>
        </p:spPr>
        <p:txBody>
          <a:bodyPr wrap="square">
            <a:spAutoFit/>
          </a:bodyPr>
          <a:lstStyle/>
          <a:p>
            <a:r>
              <a:rPr lang="en-US" altLang="zh-CN" sz="2800" b="1" spc="-100" dirty="0" smtClean="0">
                <a:solidFill>
                  <a:srgbClr val="FF0000"/>
                </a:solidFill>
                <a:latin typeface="Times New Roman" panose="02020603050405020304" pitchFamily="18" charset="0"/>
                <a:cs typeface="Times New Roman" panose="02020603050405020304" pitchFamily="18" charset="0"/>
              </a:rPr>
              <a:t>2Co(OH)</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dirty="0" smtClean="0">
                <a:solidFill>
                  <a:srgbClr val="FF0000"/>
                </a:solidFill>
                <a:latin typeface="Times New Roman" panose="02020603050405020304" pitchFamily="18" charset="0"/>
                <a:cs typeface="Times New Roman" panose="02020603050405020304" pitchFamily="18" charset="0"/>
              </a:rPr>
              <a:t>+SO</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+4H</a:t>
            </a:r>
            <a:r>
              <a:rPr lang="zh-CN" altLang="zh-CN" sz="2800" b="1" spc="-100" baseline="30000" dirty="0">
                <a:solidFill>
                  <a:srgbClr val="FF0000"/>
                </a:solidFill>
                <a:latin typeface="Times New Roman" panose="02020603050405020304" pitchFamily="18" charset="0"/>
                <a:cs typeface="Times New Roman" panose="02020603050405020304" pitchFamily="18" charset="0"/>
              </a:rPr>
              <a:t>＋</a:t>
            </a:r>
            <a:r>
              <a:rPr lang="en-US" altLang="zh-CN" sz="2800" b="1" spc="-100" dirty="0">
                <a:solidFill>
                  <a:srgbClr val="FF0000"/>
                </a:solidFill>
                <a:latin typeface="Times New Roman" panose="02020603050405020304" pitchFamily="18" charset="0"/>
                <a:cs typeface="Times New Roman" panose="02020603050405020304" pitchFamily="18" charset="0"/>
              </a:rPr>
              <a:t>===2Co</a:t>
            </a:r>
            <a:r>
              <a:rPr lang="en-US" altLang="zh-CN" sz="2800" b="1" spc="-100" baseline="30000" dirty="0">
                <a:solidFill>
                  <a:srgbClr val="FF0000"/>
                </a:solidFill>
                <a:latin typeface="Times New Roman" panose="02020603050405020304" pitchFamily="18" charset="0"/>
                <a:cs typeface="Times New Roman" panose="02020603050405020304" pitchFamily="18" charset="0"/>
              </a:rPr>
              <a:t>2</a:t>
            </a:r>
            <a:r>
              <a:rPr lang="zh-CN" altLang="zh-CN" sz="2800" b="1" spc="-100" baseline="30000" dirty="0" smtClean="0">
                <a:solidFill>
                  <a:srgbClr val="FF0000"/>
                </a:solidFill>
                <a:latin typeface="Times New Roman" panose="02020603050405020304" pitchFamily="18" charset="0"/>
                <a:cs typeface="Times New Roman" panose="02020603050405020304" pitchFamily="18" charset="0"/>
              </a:rPr>
              <a:t>＋</a:t>
            </a:r>
            <a:r>
              <a:rPr lang="en-US" altLang="zh-CN" sz="2800" b="1" spc="-100" dirty="0" smtClean="0">
                <a:solidFill>
                  <a:srgbClr val="FF0000"/>
                </a:solidFill>
                <a:latin typeface="Times New Roman" panose="02020603050405020304" pitchFamily="18" charset="0"/>
                <a:cs typeface="Times New Roman" panose="02020603050405020304" pitchFamily="18" charset="0"/>
              </a:rPr>
              <a:t>+SO</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4</a:t>
            </a:r>
            <a:r>
              <a:rPr lang="en-US" altLang="zh-CN" sz="2800" b="1" spc="-100" baseline="30000" dirty="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+5H</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O</a:t>
            </a:r>
            <a:endParaRPr lang="zh-CN" altLang="en-US" sz="2800" b="1" spc="-100"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1212474" y="2565698"/>
            <a:ext cx="1570364"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Co(OH)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1237874" y="3056209"/>
            <a:ext cx="1544964"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3477518" y="3878833"/>
            <a:ext cx="1544964" cy="461665"/>
          </a:xfrm>
          <a:prstGeom prst="rect">
            <a:avLst/>
          </a:prstGeom>
        </p:spPr>
        <p:txBody>
          <a:bodyPr wrap="square">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Fe(OH)</a:t>
            </a:r>
            <a:r>
              <a:rPr lang="en-US" altLang="zh-CN"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3574926" y="4682418"/>
            <a:ext cx="648072"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10296321" y="2211894"/>
            <a:ext cx="1220693" cy="523220"/>
          </a:xfrm>
          <a:prstGeom prst="rect">
            <a:avLst/>
          </a:prstGeom>
        </p:spPr>
        <p:txBody>
          <a:bodyPr wrap="square">
            <a:spAutoFit/>
          </a:bodyPr>
          <a:lstStyle/>
          <a:p>
            <a:r>
              <a:rPr lang="en-US" altLang="zh-CN" sz="2800" b="1" dirty="0" err="1" smtClean="0">
                <a:solidFill>
                  <a:srgbClr val="FF0000"/>
                </a:solidFill>
                <a:latin typeface="Times New Roman" panose="02020603050405020304" pitchFamily="18" charset="0"/>
                <a:cs typeface="Times New Roman" panose="02020603050405020304" pitchFamily="18" charset="0"/>
              </a:rPr>
              <a:t>Co</a:t>
            </a:r>
            <a:r>
              <a:rPr lang="en-US" altLang="zh-CN" sz="2800" b="1" baseline="-25000" dirty="0" err="1" smtClean="0">
                <a:solidFill>
                  <a:srgbClr val="FF0000"/>
                </a:solidFill>
                <a:latin typeface="Times New Roman" panose="02020603050405020304" pitchFamily="18" charset="0"/>
                <a:cs typeface="Times New Roman" panose="02020603050405020304" pitchFamily="18" charset="0"/>
              </a:rPr>
              <a:t>x</a:t>
            </a:r>
            <a:r>
              <a:rPr lang="en-US" altLang="zh-CN" sz="2800" b="1" dirty="0" err="1"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err="1" smtClean="0">
                <a:solidFill>
                  <a:srgbClr val="FF0000"/>
                </a:solidFill>
                <a:latin typeface="Times New Roman" panose="02020603050405020304" pitchFamily="18" charset="0"/>
                <a:cs typeface="Times New Roman" panose="02020603050405020304" pitchFamily="18" charset="0"/>
              </a:rPr>
              <a:t>y</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8615486" y="5738664"/>
            <a:ext cx="2520280"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n</a:t>
            </a:r>
            <a:r>
              <a:rPr lang="en-US" altLang="zh-CN" sz="2800" b="1" dirty="0" smtClean="0">
                <a:solidFill>
                  <a:srgbClr val="FF0000"/>
                </a:solidFill>
                <a:latin typeface="Times New Roman" panose="02020603050405020304" pitchFamily="18" charset="0"/>
                <a:cs typeface="Times New Roman" panose="02020603050405020304" pitchFamily="18" charset="0"/>
              </a:rPr>
              <a:t>(Co)=0.5n(C)</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5663158" y="5734050"/>
            <a:ext cx="3057663"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n(CO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)=0.06 </a:t>
            </a:r>
            <a:r>
              <a:rPr lang="en-US" altLang="zh-CN" sz="2800" b="1" dirty="0" err="1" smtClean="0">
                <a:solidFill>
                  <a:srgbClr val="FF0000"/>
                </a:solidFill>
                <a:latin typeface="Times New Roman" panose="02020603050405020304" pitchFamily="18" charset="0"/>
                <a:cs typeface="Times New Roman" panose="02020603050405020304" pitchFamily="18" charset="0"/>
              </a:rPr>
              <a:t>mol</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4" name="矩形 23"/>
          <p:cNvSpPr/>
          <p:nvPr/>
        </p:nvSpPr>
        <p:spPr>
          <a:xfrm>
            <a:off x="8399462" y="6218942"/>
            <a:ext cx="152883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0.03 </a:t>
            </a:r>
            <a:r>
              <a:rPr lang="en-US" altLang="zh-CN" sz="2800" b="1" dirty="0" err="1" smtClean="0">
                <a:solidFill>
                  <a:srgbClr val="FF0000"/>
                </a:solidFill>
                <a:latin typeface="Times New Roman" panose="02020603050405020304" pitchFamily="18" charset="0"/>
                <a:cs typeface="Times New Roman" panose="02020603050405020304" pitchFamily="18" charset="0"/>
              </a:rPr>
              <a:t>mol</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3288615" y="5734050"/>
            <a:ext cx="1220693"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 name="椭圆 1"/>
          <p:cNvSpPr/>
          <p:nvPr/>
        </p:nvSpPr>
        <p:spPr>
          <a:xfrm>
            <a:off x="2901454" y="2245458"/>
            <a:ext cx="1296144" cy="383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571402" y="4682418"/>
            <a:ext cx="215851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814022" y="1971226"/>
            <a:ext cx="1509908" cy="530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303118" y="45418"/>
            <a:ext cx="6912768" cy="523220"/>
          </a:xfrm>
          <a:prstGeom prst="rect">
            <a:avLst/>
          </a:prstGeom>
        </p:spPr>
        <p:txBody>
          <a:bodyPr wrap="square">
            <a:spAutoFit/>
          </a:bodyPr>
          <a:lstStyle/>
          <a:p>
            <a:r>
              <a:rPr lang="en-US" altLang="zh-CN" sz="2800" b="1" spc="-100" dirty="0" smtClean="0">
                <a:solidFill>
                  <a:srgbClr val="FF0000"/>
                </a:solidFill>
                <a:latin typeface="Times New Roman" panose="02020603050405020304" pitchFamily="18" charset="0"/>
                <a:cs typeface="Times New Roman" panose="02020603050405020304" pitchFamily="18" charset="0"/>
              </a:rPr>
              <a:t>2Fe(OH)</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dirty="0" smtClean="0">
                <a:solidFill>
                  <a:srgbClr val="FF0000"/>
                </a:solidFill>
                <a:latin typeface="Times New Roman" panose="02020603050405020304" pitchFamily="18" charset="0"/>
                <a:cs typeface="Times New Roman" panose="02020603050405020304" pitchFamily="18" charset="0"/>
              </a:rPr>
              <a:t>+SO</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+4H</a:t>
            </a:r>
            <a:r>
              <a:rPr lang="zh-CN" altLang="zh-CN" sz="2800" b="1" spc="-100" baseline="30000" dirty="0">
                <a:solidFill>
                  <a:srgbClr val="FF0000"/>
                </a:solidFill>
                <a:latin typeface="Times New Roman" panose="02020603050405020304" pitchFamily="18" charset="0"/>
                <a:cs typeface="Times New Roman" panose="02020603050405020304" pitchFamily="18" charset="0"/>
              </a:rPr>
              <a:t>＋</a:t>
            </a:r>
            <a:r>
              <a:rPr lang="en-US" altLang="zh-CN" sz="2800" b="1" spc="-100" dirty="0">
                <a:solidFill>
                  <a:srgbClr val="FF0000"/>
                </a:solidFill>
                <a:latin typeface="Times New Roman" panose="02020603050405020304" pitchFamily="18" charset="0"/>
                <a:cs typeface="Times New Roman" panose="02020603050405020304" pitchFamily="18" charset="0"/>
              </a:rPr>
              <a:t>===</a:t>
            </a:r>
            <a:r>
              <a:rPr lang="en-US" altLang="zh-CN" sz="2800" b="1" spc="-100" dirty="0" smtClean="0">
                <a:solidFill>
                  <a:srgbClr val="FF0000"/>
                </a:solidFill>
                <a:latin typeface="Times New Roman" panose="02020603050405020304" pitchFamily="18" charset="0"/>
                <a:cs typeface="Times New Roman" panose="02020603050405020304" pitchFamily="18" charset="0"/>
              </a:rPr>
              <a:t>2Fe</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2</a:t>
            </a:r>
            <a:r>
              <a:rPr lang="zh-CN" altLang="zh-CN" sz="2800" b="1" spc="-100" baseline="30000" dirty="0" smtClean="0">
                <a:solidFill>
                  <a:srgbClr val="FF0000"/>
                </a:solidFill>
                <a:latin typeface="Times New Roman" panose="02020603050405020304" pitchFamily="18" charset="0"/>
                <a:cs typeface="Times New Roman" panose="02020603050405020304" pitchFamily="18" charset="0"/>
              </a:rPr>
              <a:t>＋</a:t>
            </a:r>
            <a:r>
              <a:rPr lang="en-US" altLang="zh-CN" sz="2800" b="1" spc="-100" dirty="0">
                <a:solidFill>
                  <a:srgbClr val="FF0000"/>
                </a:solidFill>
                <a:latin typeface="Times New Roman" panose="02020603050405020304" pitchFamily="18" charset="0"/>
                <a:cs typeface="Times New Roman" panose="02020603050405020304" pitchFamily="18" charset="0"/>
              </a:rPr>
              <a:t>+ SO</a:t>
            </a:r>
            <a:r>
              <a:rPr lang="en-US" altLang="zh-CN" sz="2800" b="1" spc="-100" baseline="-25000" dirty="0">
                <a:solidFill>
                  <a:srgbClr val="FF0000"/>
                </a:solidFill>
                <a:latin typeface="Times New Roman" panose="02020603050405020304" pitchFamily="18" charset="0"/>
                <a:cs typeface="Times New Roman" panose="02020603050405020304" pitchFamily="18" charset="0"/>
              </a:rPr>
              <a:t>4</a:t>
            </a:r>
            <a:r>
              <a:rPr lang="en-US" altLang="zh-CN" sz="2800" b="1" spc="-100" baseline="30000" dirty="0">
                <a:solidFill>
                  <a:srgbClr val="FF0000"/>
                </a:solidFill>
                <a:latin typeface="Times New Roman" panose="02020603050405020304" pitchFamily="18" charset="0"/>
                <a:cs typeface="Times New Roman" panose="02020603050405020304" pitchFamily="18" charset="0"/>
              </a:rPr>
              <a:t>2- </a:t>
            </a:r>
            <a:r>
              <a:rPr lang="en-US" altLang="zh-CN" sz="2800" b="1" spc="-100" dirty="0" smtClean="0">
                <a:solidFill>
                  <a:srgbClr val="FF0000"/>
                </a:solidFill>
                <a:latin typeface="Times New Roman" panose="02020603050405020304" pitchFamily="18" charset="0"/>
                <a:cs typeface="Times New Roman" panose="02020603050405020304" pitchFamily="18" charset="0"/>
              </a:rPr>
              <a:t>+5H</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spc="-100" dirty="0" smtClean="0">
                <a:solidFill>
                  <a:srgbClr val="FF0000"/>
                </a:solidFill>
                <a:latin typeface="Times New Roman" panose="02020603050405020304" pitchFamily="18" charset="0"/>
                <a:cs typeface="Times New Roman" panose="02020603050405020304" pitchFamily="18" charset="0"/>
              </a:rPr>
              <a:t>O</a:t>
            </a:r>
            <a:endParaRPr lang="zh-CN" altLang="en-US" sz="2800" b="1" spc="-100" dirty="0">
              <a:solidFill>
                <a:srgbClr val="FF0000"/>
              </a:solidFill>
              <a:latin typeface="Times New Roman" panose="02020603050405020304" pitchFamily="18" charset="0"/>
              <a:cs typeface="Times New Roman" panose="02020603050405020304" pitchFamily="18" charset="0"/>
            </a:endParaRPr>
          </a:p>
        </p:txBody>
      </p:sp>
      <p:sp>
        <p:nvSpPr>
          <p:cNvPr id="28" name="矩形 27"/>
          <p:cNvSpPr/>
          <p:nvPr/>
        </p:nvSpPr>
        <p:spPr>
          <a:xfrm>
            <a:off x="4066282" y="3181906"/>
            <a:ext cx="838479"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4778071" y="3175670"/>
            <a:ext cx="1029103"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Co</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6311230" y="623184"/>
            <a:ext cx="4248472" cy="523220"/>
          </a:xfrm>
          <a:prstGeom prst="rect">
            <a:avLst/>
          </a:prstGeom>
        </p:spPr>
        <p:txBody>
          <a:bodyPr wrap="square">
            <a:spAutoFit/>
          </a:bodyPr>
          <a:lstStyle/>
          <a:p>
            <a:r>
              <a:rPr lang="zh-CN" altLang="en-US" sz="2800" b="1" spc="-100" dirty="0" smtClean="0">
                <a:solidFill>
                  <a:srgbClr val="FF0000"/>
                </a:solidFill>
                <a:latin typeface="Times New Roman" panose="02020603050405020304" pitchFamily="18" charset="0"/>
                <a:cs typeface="Times New Roman" panose="02020603050405020304" pitchFamily="18" charset="0"/>
              </a:rPr>
              <a:t>氧化性：</a:t>
            </a:r>
            <a:r>
              <a:rPr lang="en-US" altLang="zh-CN" sz="2800" b="1" spc="-100" dirty="0" smtClean="0">
                <a:solidFill>
                  <a:srgbClr val="FF0000"/>
                </a:solidFill>
                <a:latin typeface="Times New Roman" panose="02020603050405020304" pitchFamily="18" charset="0"/>
                <a:cs typeface="Times New Roman" panose="02020603050405020304" pitchFamily="18" charset="0"/>
              </a:rPr>
              <a:t>Co</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3+ </a:t>
            </a:r>
            <a:r>
              <a:rPr lang="en-US" altLang="zh-CN" sz="2800" b="1" spc="-100" dirty="0" smtClean="0">
                <a:solidFill>
                  <a:srgbClr val="FF0000"/>
                </a:solidFill>
                <a:latin typeface="Times New Roman" panose="02020603050405020304" pitchFamily="18" charset="0"/>
                <a:cs typeface="Times New Roman" panose="02020603050405020304" pitchFamily="18" charset="0"/>
              </a:rPr>
              <a:t>&gt; ClO</a:t>
            </a:r>
            <a:r>
              <a:rPr lang="en-US" altLang="zh-CN" sz="2800" b="1" spc="-100"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a:t>
            </a:r>
            <a:r>
              <a:rPr lang="en-US" altLang="zh-CN" sz="2800" b="1" spc="-100" dirty="0" smtClean="0">
                <a:solidFill>
                  <a:srgbClr val="FF0000"/>
                </a:solidFill>
                <a:latin typeface="Times New Roman" panose="02020603050405020304" pitchFamily="18" charset="0"/>
                <a:cs typeface="Times New Roman" panose="02020603050405020304" pitchFamily="18" charset="0"/>
              </a:rPr>
              <a:t> &gt; Fe</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3+</a:t>
            </a:r>
            <a:endParaRPr lang="zh-CN" altLang="en-US" sz="2800" b="1" spc="-100" baseline="30000"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25474" y="3645818"/>
            <a:ext cx="3649332" cy="523220"/>
          </a:xfrm>
          <a:prstGeom prst="rect">
            <a:avLst/>
          </a:prstGeom>
        </p:spPr>
        <p:txBody>
          <a:bodyPr wrap="none">
            <a:spAutoFit/>
          </a:bodyPr>
          <a:lstStyle/>
          <a:p>
            <a:r>
              <a:rPr lang="en-US" altLang="zh-CN" sz="2800" b="1" spc="-100" dirty="0" smtClean="0">
                <a:solidFill>
                  <a:srgbClr val="FF0000"/>
                </a:solidFill>
                <a:latin typeface="Times New Roman" panose="02020603050405020304" pitchFamily="18" charset="0"/>
                <a:cs typeface="Times New Roman" panose="02020603050405020304" pitchFamily="18" charset="0"/>
              </a:rPr>
              <a:t>Fe</a:t>
            </a:r>
            <a:r>
              <a:rPr lang="en-US" altLang="zh-CN" sz="2800" b="1" spc="-100"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spc="-100" dirty="0">
                <a:solidFill>
                  <a:srgbClr val="FF0000"/>
                </a:solidFill>
                <a:latin typeface="Times New Roman" panose="02020603050405020304" pitchFamily="18" charset="0"/>
                <a:cs typeface="Times New Roman" panose="02020603050405020304" pitchFamily="18" charset="0"/>
              </a:rPr>
              <a:t>在</a:t>
            </a:r>
            <a:r>
              <a:rPr lang="en-US" altLang="zh-CN" sz="2800" b="1" spc="-100" dirty="0">
                <a:solidFill>
                  <a:srgbClr val="FF0000"/>
                </a:solidFill>
                <a:latin typeface="Times New Roman" panose="02020603050405020304" pitchFamily="18" charset="0"/>
                <a:cs typeface="Times New Roman" panose="02020603050405020304" pitchFamily="18" charset="0"/>
              </a:rPr>
              <a:t>pH&gt;3.7 </a:t>
            </a:r>
            <a:r>
              <a:rPr lang="zh-CN" altLang="en-US" sz="2800" b="1" spc="-100" dirty="0">
                <a:solidFill>
                  <a:srgbClr val="FF0000"/>
                </a:solidFill>
                <a:latin typeface="Times New Roman" panose="02020603050405020304" pitchFamily="18" charset="0"/>
                <a:cs typeface="Times New Roman" panose="02020603050405020304" pitchFamily="18" charset="0"/>
              </a:rPr>
              <a:t>沉淀完全</a:t>
            </a:r>
            <a:endParaRPr lang="zh-CN" altLang="en-US" sz="2800" b="1" spc="-100"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1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10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inVertic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arn(inVertical)">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inVertic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arn(inVertical)">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left)">
                                      <p:cBhvr>
                                        <p:cTn id="71" dur="10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arn(inVertical)">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left)">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barn(inVertical)">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P spid="2" grpId="0" animBg="1"/>
      <p:bldP spid="26" grpId="0" animBg="1"/>
      <p:bldP spid="27" grpId="0"/>
      <p:bldP spid="28" grpId="0"/>
      <p:bldP spid="29" grpId="0"/>
      <p:bldP spid="30"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5294987" y="2205658"/>
            <a:ext cx="800219"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1</a:t>
            </a:r>
            <a:endParaRPr lang="zh-CN" altLang="en-US" sz="3200" b="1" dirty="0">
              <a:solidFill>
                <a:srgbClr val="FF0000"/>
              </a:solidFill>
            </a:endParaRPr>
          </a:p>
        </p:txBody>
      </p:sp>
      <p:sp>
        <p:nvSpPr>
          <p:cNvPr id="3" name="矩形 2"/>
          <p:cNvSpPr/>
          <p:nvPr/>
        </p:nvSpPr>
        <p:spPr>
          <a:xfrm>
            <a:off x="3957878" y="3268348"/>
            <a:ext cx="1345240" cy="737510"/>
          </a:xfrm>
          <a:prstGeom prst="rect">
            <a:avLst/>
          </a:prstGeom>
        </p:spPr>
        <p:txBody>
          <a:bodyPr wrap="none">
            <a:spAutoFit/>
          </a:bodyPr>
          <a:lstStyle/>
          <a:p>
            <a:pPr algn="just">
              <a:lnSpc>
                <a:spcPct val="150000"/>
              </a:lnSpc>
              <a:spcAft>
                <a:spcPts val="0"/>
              </a:spcAft>
            </a:pP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3</a:t>
            </a:r>
            <a:r>
              <a:rPr lang="en-US" altLang="zh-CN" sz="3200" b="1" kern="100" dirty="0">
                <a:solidFill>
                  <a:srgbClr val="FF0000"/>
                </a:solidFill>
                <a:latin typeface="Times New Roman"/>
                <a:ea typeface="华文细黑"/>
                <a:cs typeface="Courier New"/>
              </a:rPr>
              <a:t>PO</a:t>
            </a:r>
            <a:r>
              <a:rPr lang="en-US" altLang="zh-CN" sz="3200" b="1" kern="100" baseline="-25000" dirty="0">
                <a:solidFill>
                  <a:srgbClr val="FF0000"/>
                </a:solidFill>
                <a:latin typeface="Times New Roman"/>
                <a:ea typeface="华文细黑"/>
                <a:cs typeface="Courier New"/>
              </a:rPr>
              <a:t>4</a:t>
            </a:r>
            <a:endParaRPr lang="zh-CN" altLang="zh-CN" sz="1100" b="1" kern="100" dirty="0">
              <a:solidFill>
                <a:srgbClr val="FF0000"/>
              </a:solidFill>
              <a:latin typeface="宋体"/>
              <a:cs typeface="Courier New"/>
            </a:endParaRPr>
          </a:p>
        </p:txBody>
      </p:sp>
      <p:sp>
        <p:nvSpPr>
          <p:cNvPr id="4" name="矩形 3"/>
          <p:cNvSpPr/>
          <p:nvPr/>
        </p:nvSpPr>
        <p:spPr>
          <a:xfrm>
            <a:off x="1363886" y="5196086"/>
            <a:ext cx="9129642" cy="830997"/>
          </a:xfrm>
          <a:prstGeom prst="rect">
            <a:avLst/>
          </a:prstGeom>
        </p:spPr>
        <p:txBody>
          <a:bodyPr wrap="square">
            <a:spAutoFit/>
          </a:bodyPr>
          <a:lstStyle/>
          <a:p>
            <a:pPr algn="just">
              <a:lnSpc>
                <a:spcPct val="150000"/>
              </a:lnSpc>
              <a:spcAft>
                <a:spcPts val="0"/>
              </a:spcAft>
            </a:pPr>
            <a:r>
              <a:rPr lang="en-US" altLang="zh-CN" sz="3200" b="1" kern="100" dirty="0">
                <a:solidFill>
                  <a:srgbClr val="FF0000"/>
                </a:solidFill>
                <a:latin typeface="Times New Roman"/>
                <a:ea typeface="华文细黑"/>
                <a:cs typeface="Courier New"/>
              </a:rPr>
              <a:t>2P</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3Ba(OH)</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6H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=3Ba(H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PO</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2PH</a:t>
            </a:r>
            <a:r>
              <a:rPr lang="en-US" altLang="zh-CN" sz="3200" b="1" kern="100" baseline="-25000" dirty="0">
                <a:solidFill>
                  <a:srgbClr val="FF0000"/>
                </a:solidFill>
                <a:latin typeface="Times New Roman"/>
                <a:ea typeface="华文细黑"/>
                <a:cs typeface="Courier New"/>
              </a:rPr>
              <a:t>3</a:t>
            </a:r>
            <a:r>
              <a:rPr lang="en-US" altLang="zh-CN" sz="3200" b="1" kern="100" dirty="0">
                <a:solidFill>
                  <a:srgbClr val="FF0000"/>
                </a:solidFill>
                <a:latin typeface="宋体"/>
                <a:ea typeface="华文细黑"/>
                <a:cs typeface="Times New Roman"/>
              </a:rPr>
              <a:t>↑</a:t>
            </a:r>
            <a:endParaRPr lang="zh-CN" altLang="zh-CN" sz="1100" b="1" kern="100" dirty="0">
              <a:solidFill>
                <a:srgbClr val="FF0000"/>
              </a:solidFill>
              <a:latin typeface="宋体"/>
              <a:cs typeface="Courier New"/>
            </a:endParaRPr>
          </a:p>
        </p:txBody>
      </p:sp>
      <p:sp>
        <p:nvSpPr>
          <p:cNvPr id="17" name="矩形 16"/>
          <p:cNvSpPr/>
          <p:nvPr/>
        </p:nvSpPr>
        <p:spPr>
          <a:xfrm>
            <a:off x="8327454" y="1341562"/>
            <a:ext cx="1754006" cy="737510"/>
          </a:xfrm>
          <a:prstGeom prst="rect">
            <a:avLst/>
          </a:prstGeom>
        </p:spPr>
        <p:txBody>
          <a:bodyPr wrap="none">
            <a:spAutoFit/>
          </a:bodyPr>
          <a:lstStyle/>
          <a:p>
            <a:pPr algn="just">
              <a:lnSpc>
                <a:spcPct val="150000"/>
              </a:lnSpc>
              <a:spcAft>
                <a:spcPts val="0"/>
              </a:spcAft>
            </a:pPr>
            <a:r>
              <a:rPr lang="en-US" altLang="zh-CN" sz="3200" b="1" kern="100" dirty="0">
                <a:solidFill>
                  <a:srgbClr val="0000FF"/>
                </a:solidFill>
                <a:latin typeface="Times New Roman"/>
                <a:ea typeface="华文细黑"/>
                <a:cs typeface="Courier New"/>
              </a:rPr>
              <a:t>Ag</a:t>
            </a:r>
            <a:r>
              <a:rPr lang="en-US" altLang="zh-CN" sz="3200" b="1" kern="100" baseline="3000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→Ag</a:t>
            </a:r>
            <a:endParaRPr lang="zh-CN" altLang="zh-CN" sz="1100" b="1" kern="100" dirty="0">
              <a:solidFill>
                <a:srgbClr val="0000FF"/>
              </a:solidFill>
              <a:latin typeface="宋体"/>
              <a:cs typeface="Courier New"/>
            </a:endParaRPr>
          </a:p>
        </p:txBody>
      </p:sp>
      <p:sp>
        <p:nvSpPr>
          <p:cNvPr id="18" name="矩形 17"/>
          <p:cNvSpPr/>
          <p:nvPr/>
        </p:nvSpPr>
        <p:spPr>
          <a:xfrm>
            <a:off x="10009452" y="1548875"/>
            <a:ext cx="1024639"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 </a:t>
            </a:r>
            <a:r>
              <a:rPr lang="en-US" altLang="zh-CN" sz="3200" b="1" kern="100" dirty="0" smtClean="0">
                <a:solidFill>
                  <a:srgbClr val="0000FF"/>
                </a:solidFill>
                <a:latin typeface="Times New Roman"/>
                <a:ea typeface="华文细黑"/>
                <a:cs typeface="Courier New"/>
              </a:rPr>
              <a:t>1e-</a:t>
            </a:r>
            <a:endParaRPr lang="zh-CN" altLang="en-US" sz="3200" b="1" dirty="0">
              <a:solidFill>
                <a:srgbClr val="0000FF"/>
              </a:solidFill>
            </a:endParaRPr>
          </a:p>
        </p:txBody>
      </p:sp>
      <p:sp>
        <p:nvSpPr>
          <p:cNvPr id="19" name="矩形 18"/>
          <p:cNvSpPr/>
          <p:nvPr/>
        </p:nvSpPr>
        <p:spPr>
          <a:xfrm>
            <a:off x="8093250" y="2133650"/>
            <a:ext cx="2005677"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Courier New"/>
              </a:rPr>
              <a:t>H</a:t>
            </a:r>
            <a:r>
              <a:rPr lang="en-US" altLang="zh-CN" sz="3200" b="1" kern="100" baseline="-25000" dirty="0" smtClean="0">
                <a:solidFill>
                  <a:srgbClr val="0000FF"/>
                </a:solidFill>
                <a:latin typeface="Times New Roman"/>
                <a:ea typeface="华文细黑"/>
                <a:cs typeface="Courier New"/>
              </a:rPr>
              <a:t>3</a:t>
            </a:r>
            <a:r>
              <a:rPr lang="en-US" altLang="zh-CN" sz="3200" b="1" kern="100" dirty="0" smtClean="0">
                <a:solidFill>
                  <a:srgbClr val="0000FF"/>
                </a:solidFill>
                <a:latin typeface="Times New Roman"/>
                <a:ea typeface="华文细黑"/>
                <a:cs typeface="Courier New"/>
              </a:rPr>
              <a:t>PO</a:t>
            </a:r>
            <a:r>
              <a:rPr lang="en-US" altLang="zh-CN" sz="3200" b="1" kern="100" baseline="-25000" dirty="0" smtClean="0">
                <a:solidFill>
                  <a:srgbClr val="0000FF"/>
                </a:solidFill>
                <a:latin typeface="Times New Roman"/>
                <a:ea typeface="华文细黑"/>
                <a:cs typeface="Courier New"/>
              </a:rPr>
              <a:t>2</a:t>
            </a:r>
            <a:r>
              <a:rPr lang="en-US" altLang="zh-CN" sz="3200" b="1" kern="100" dirty="0" smtClean="0">
                <a:solidFill>
                  <a:srgbClr val="0000FF"/>
                </a:solidFill>
                <a:latin typeface="Times New Roman"/>
                <a:ea typeface="华文细黑"/>
                <a:cs typeface="Courier New"/>
              </a:rPr>
              <a:t>→P</a:t>
            </a:r>
            <a:endParaRPr lang="zh-CN" altLang="zh-CN" sz="1100" b="1" kern="100" dirty="0">
              <a:solidFill>
                <a:srgbClr val="0000FF"/>
              </a:solidFill>
              <a:latin typeface="宋体"/>
              <a:cs typeface="Courier New"/>
            </a:endParaRPr>
          </a:p>
        </p:txBody>
      </p:sp>
      <p:sp>
        <p:nvSpPr>
          <p:cNvPr id="20" name="矩形 19"/>
          <p:cNvSpPr/>
          <p:nvPr/>
        </p:nvSpPr>
        <p:spPr>
          <a:xfrm>
            <a:off x="10140354" y="2290163"/>
            <a:ext cx="1024639"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 </a:t>
            </a:r>
            <a:r>
              <a:rPr lang="en-US" altLang="zh-CN" sz="3200" b="1" kern="100" dirty="0" err="1" smtClean="0">
                <a:solidFill>
                  <a:srgbClr val="0000FF"/>
                </a:solidFill>
                <a:latin typeface="Times New Roman"/>
                <a:ea typeface="华文细黑"/>
                <a:cs typeface="Courier New"/>
              </a:rPr>
              <a:t>xe</a:t>
            </a:r>
            <a:r>
              <a:rPr lang="en-US" altLang="zh-CN" sz="3200" b="1" kern="100" dirty="0" smtClean="0">
                <a:solidFill>
                  <a:srgbClr val="0000FF"/>
                </a:solidFill>
                <a:latin typeface="Times New Roman"/>
                <a:ea typeface="华文细黑"/>
                <a:cs typeface="Courier New"/>
              </a:rPr>
              <a:t>-</a:t>
            </a:r>
            <a:endParaRPr lang="zh-CN" altLang="en-US" sz="3200" b="1" dirty="0">
              <a:solidFill>
                <a:srgbClr val="0000FF"/>
              </a:solidFill>
            </a:endParaRPr>
          </a:p>
        </p:txBody>
      </p:sp>
      <p:sp>
        <p:nvSpPr>
          <p:cNvPr id="21" name="TextBox 20"/>
          <p:cNvSpPr txBox="1"/>
          <p:nvPr/>
        </p:nvSpPr>
        <p:spPr>
          <a:xfrm>
            <a:off x="10986952" y="1557586"/>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×4</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0991750" y="2351623"/>
            <a:ext cx="72487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×1</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7391350" y="5799594"/>
            <a:ext cx="648072" cy="523220"/>
          </a:xfrm>
          <a:prstGeom prst="rect">
            <a:avLst/>
          </a:prstGeom>
        </p:spPr>
        <p:txBody>
          <a:bodyPr wrap="squar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4" name="矩形 23"/>
          <p:cNvSpPr/>
          <p:nvPr/>
        </p:nvSpPr>
        <p:spPr>
          <a:xfrm>
            <a:off x="8962826" y="5793358"/>
            <a:ext cx="648072" cy="523220"/>
          </a:xfrm>
          <a:prstGeom prst="rect">
            <a:avLst/>
          </a:prstGeom>
        </p:spPr>
        <p:txBody>
          <a:bodyPr wrap="squar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1614884" y="5790873"/>
            <a:ext cx="648072" cy="523220"/>
          </a:xfrm>
          <a:prstGeom prst="rect">
            <a:avLst/>
          </a:prstGeom>
        </p:spPr>
        <p:txBody>
          <a:bodyPr wrap="squar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0</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6" name="矩形 25"/>
          <p:cNvSpPr/>
          <p:nvPr/>
        </p:nvSpPr>
        <p:spPr>
          <a:xfrm>
            <a:off x="8319323" y="1921654"/>
            <a:ext cx="800219"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1</a:t>
            </a:r>
            <a:endParaRPr lang="zh-CN" altLang="en-US" sz="3200" b="1" dirty="0">
              <a:solidFill>
                <a:srgbClr val="FF0000"/>
              </a:solidFill>
            </a:endParaRPr>
          </a:p>
        </p:txBody>
      </p:sp>
      <p:sp>
        <p:nvSpPr>
          <p:cNvPr id="27" name="矩形 26"/>
          <p:cNvSpPr/>
          <p:nvPr/>
        </p:nvSpPr>
        <p:spPr>
          <a:xfrm>
            <a:off x="9327435" y="1930326"/>
            <a:ext cx="800219" cy="584775"/>
          </a:xfrm>
          <a:prstGeom prst="rect">
            <a:avLst/>
          </a:prstGeom>
        </p:spPr>
        <p:txBody>
          <a:bodyPr wrap="none">
            <a:spAutoFit/>
          </a:bodyPr>
          <a:lstStyle/>
          <a:p>
            <a:r>
              <a:rPr lang="zh-CN" altLang="zh-CN" sz="3200" b="1" kern="1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Courier New"/>
              </a:rPr>
              <a:t>5</a:t>
            </a:r>
            <a:endParaRPr lang="zh-CN" altLang="en-US" sz="32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arn(inVertical)">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arn(inVertical)">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p:bldP spid="18" grpId="0"/>
      <p:bldP spid="19" grpId="0"/>
      <p:bldP spid="20" grpId="0"/>
      <p:bldP spid="21" grpId="0"/>
      <p:bldP spid="22" grpId="0"/>
      <p:bldP spid="23" grpId="0"/>
      <p:bldP spid="24" grpId="0"/>
      <p:bldP spid="25"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失误防范</a:t>
            </a:r>
            <a:r>
              <a:rPr lang="zh-CN" altLang="zh-CN" sz="2800" kern="100" dirty="0">
                <a:solidFill>
                  <a:prstClr val="black"/>
                </a:solidFill>
                <a:latin typeface="Times New Roman"/>
                <a:ea typeface="华文细黑"/>
                <a:cs typeface="Times New Roman"/>
              </a:rPr>
              <a:t>　配平氧化还原反应方程式的关键是正确标出化合价，找准</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氧化剂化合价降低总数，</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还原剂化合价升高总数，在计算时，往往容易忽略氧化剂、还原剂中的粒子个数</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3" name="矩形 2"/>
          <p:cNvSpPr/>
          <p:nvPr/>
        </p:nvSpPr>
        <p:spPr>
          <a:xfrm>
            <a:off x="2074244" y="8449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667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391350" y="8464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911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04874" y="21883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2010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844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787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P spid="14"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992" name="文档" r:id="rId4" imgW="11684868" imgH="3066550" progId="Word.Document.12">
                  <p:embed/>
                </p:oleObj>
              </mc:Choice>
              <mc:Fallback>
                <p:oleObj name="文档" r:id="rId4" imgW="11684868" imgH="3066550" progId="Word.Document.12">
                  <p:embed/>
                  <p:pic>
                    <p:nvPicPr>
                      <p:cNvPr id="0" name=""/>
                      <p:cNvPicPr/>
                      <p:nvPr/>
                    </p:nvPicPr>
                    <p:blipFill>
                      <a:blip r:embed="rId5"/>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993" name="文档" r:id="rId7" imgW="1728489" imgH="659904" progId="Word.Document.12">
                  <p:embed/>
                </p:oleObj>
              </mc:Choice>
              <mc:Fallback>
                <p:oleObj name="文档" r:id="rId7" imgW="1728489" imgH="659904" progId="Word.Document.12">
                  <p:embed/>
                  <p:pic>
                    <p:nvPicPr>
                      <p:cNvPr id="0" name=""/>
                      <p:cNvPicPr/>
                      <p:nvPr/>
                    </p:nvPicPr>
                    <p:blipFill>
                      <a:blip r:embed="rId8"/>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C</a:t>
            </a:r>
            <a:endParaRPr lang="zh-CN" altLang="zh-CN" sz="2800" b="1" kern="100" dirty="0">
              <a:solidFill>
                <a:srgbClr val="FF0000"/>
              </a:solidFill>
              <a:latin typeface="Times New Roman"/>
              <a:ea typeface="华文细黑"/>
              <a:cs typeface="Courier New"/>
            </a:endParaRPr>
          </a:p>
        </p:txBody>
      </p:sp>
      <p:sp>
        <p:nvSpPr>
          <p:cNvPr id="21"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b="1" kern="100" dirty="0">
                <a:solidFill>
                  <a:srgbClr val="FF0000"/>
                </a:solidFill>
                <a:latin typeface="Times New Roman"/>
                <a:ea typeface="华文细黑"/>
                <a:cs typeface="Courier New"/>
              </a:rPr>
              <a:t>0.225</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0.1</a:t>
            </a:r>
            <a:r>
              <a:rPr lang="en-US" altLang="zh-CN" sz="2800" b="1" i="1" kern="100" dirty="0">
                <a:solidFill>
                  <a:srgbClr val="FF0000"/>
                </a:solidFill>
                <a:latin typeface="Times New Roman"/>
                <a:ea typeface="华文细黑"/>
                <a:cs typeface="Courier New"/>
              </a:rPr>
              <a:t>x</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(0.1</a:t>
            </a:r>
            <a:r>
              <a:rPr lang="en-US" altLang="zh-CN" sz="2800" b="1" i="1" kern="100" dirty="0">
                <a:solidFill>
                  <a:srgbClr val="FF0000"/>
                </a:solidFill>
                <a:latin typeface="Times New Roman"/>
                <a:ea typeface="华文细黑"/>
                <a:cs typeface="Courier New"/>
              </a:rPr>
              <a:t>x</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0.225</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D</a:t>
            </a:r>
            <a:endParaRPr lang="zh-CN" altLang="zh-CN" sz="2800" b="1" kern="100" dirty="0">
              <a:solidFill>
                <a:srgbClr val="FF0000"/>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231528"/>
            <a:ext cx="492443" cy="923330"/>
          </a:xfrm>
          <a:prstGeom prst="rect">
            <a:avLst/>
          </a:prstGeom>
        </p:spPr>
        <p:txBody>
          <a:bodyPr wrap="none">
            <a:spAutoFit/>
          </a:bodyPr>
          <a:lstStyle/>
          <a:p>
            <a:pPr algn="just">
              <a:lnSpc>
                <a:spcPct val="150000"/>
              </a:lnSpc>
              <a:spcAft>
                <a:spcPts val="0"/>
              </a:spcAft>
            </a:pPr>
            <a:r>
              <a:rPr lang="en-US" altLang="zh-CN" sz="3600" b="1" kern="100" dirty="0" smtClean="0">
                <a:solidFill>
                  <a:srgbClr val="FF0000"/>
                </a:solidFill>
                <a:latin typeface="Times New Roman"/>
                <a:ea typeface="华文细黑"/>
                <a:cs typeface="Courier New"/>
              </a:rPr>
              <a:t>B</a:t>
            </a:r>
            <a:endParaRPr lang="zh-CN" altLang="zh-CN" sz="3600" b="1" kern="100" dirty="0">
              <a:solidFill>
                <a:srgbClr val="FF0000"/>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smtClean="0">
                <a:latin typeface="Times New Roman"/>
                <a:ea typeface="华文细黑"/>
                <a:cs typeface="Courier New"/>
              </a:rPr>
              <a:t>NO</a:t>
            </a:r>
            <a:r>
              <a:rPr lang="zh-CN" altLang="en-US" sz="2800" kern="100" dirty="0" smtClean="0">
                <a:latin typeface="Times New Roman"/>
                <a:ea typeface="华文细黑"/>
                <a:cs typeface="Courier New"/>
              </a:rPr>
              <a:t>，</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所得溶液中加入物质的量浓度为</a:t>
            </a:r>
            <a:r>
              <a:rPr lang="en-US" altLang="zh-CN" sz="2800" kern="100" dirty="0">
                <a:latin typeface="Times New Roman"/>
                <a:ea typeface="华文细黑"/>
                <a:cs typeface="Courier New"/>
              </a:rPr>
              <a:t>3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矩形 32"/>
          <p:cNvSpPr/>
          <p:nvPr/>
        </p:nvSpPr>
        <p:spPr>
          <a:xfrm>
            <a:off x="5142086" y="3251870"/>
            <a:ext cx="4826650" cy="738664"/>
          </a:xfrm>
          <a:prstGeom prst="rect">
            <a:avLst/>
          </a:prstGeom>
        </p:spPr>
        <p:txBody>
          <a:bodyPr wrap="square">
            <a:spAutoFit/>
          </a:bodyPr>
          <a:lstStyle/>
          <a:p>
            <a:pPr algn="just">
              <a:lnSpc>
                <a:spcPct val="150000"/>
              </a:lnSpc>
            </a:pPr>
            <a:r>
              <a:rPr lang="zh-CN" altLang="en-US" sz="2800" b="1" dirty="0" smtClean="0">
                <a:solidFill>
                  <a:srgbClr val="FF0000"/>
                </a:solidFill>
                <a:latin typeface="Times New Roman" pitchFamily="18" charset="0"/>
                <a:ea typeface="华文细黑" pitchFamily="2" charset="-122"/>
                <a:cs typeface="Courier New" pitchFamily="49" charset="0"/>
              </a:rPr>
              <a:t>若合金全部是</a:t>
            </a:r>
            <a:r>
              <a:rPr lang="en-US" altLang="zh-CN" sz="2800" b="1" dirty="0" smtClean="0">
                <a:solidFill>
                  <a:srgbClr val="FF0000"/>
                </a:solidFill>
                <a:latin typeface="Times New Roman" pitchFamily="18" charset="0"/>
                <a:ea typeface="华文细黑" pitchFamily="2" charset="-122"/>
                <a:cs typeface="Courier New" pitchFamily="49" charset="0"/>
              </a:rPr>
              <a:t>Cu</a:t>
            </a:r>
            <a:r>
              <a:rPr lang="zh-CN" altLang="en-US" sz="2800" b="1" dirty="0" smtClean="0">
                <a:solidFill>
                  <a:srgbClr val="FF0000"/>
                </a:solidFill>
                <a:latin typeface="Times New Roman" pitchFamily="18" charset="0"/>
                <a:ea typeface="华文细黑" pitchFamily="2" charset="-122"/>
                <a:cs typeface="Courier New" pitchFamily="49" charset="0"/>
              </a:rPr>
              <a:t>，则为</a:t>
            </a:r>
            <a:r>
              <a:rPr lang="en-US" altLang="zh-CN" sz="2800" b="1" dirty="0" smtClean="0">
                <a:solidFill>
                  <a:srgbClr val="FF0000"/>
                </a:solidFill>
                <a:latin typeface="Times New Roman" pitchFamily="18" charset="0"/>
                <a:ea typeface="华文细黑" pitchFamily="2" charset="-122"/>
                <a:cs typeface="Courier New" pitchFamily="49" charset="0"/>
              </a:rPr>
              <a:t>9.6g</a:t>
            </a:r>
            <a:r>
              <a:rPr lang="zh-CN" altLang="en-US" sz="2800" b="1" dirty="0" smtClean="0">
                <a:solidFill>
                  <a:srgbClr val="FF0000"/>
                </a:solidFill>
                <a:latin typeface="Times New Roman" pitchFamily="18" charset="0"/>
                <a:ea typeface="华文细黑" pitchFamily="2" charset="-122"/>
                <a:cs typeface="Courier New" pitchFamily="49" charset="0"/>
              </a:rPr>
              <a:t>。</a:t>
            </a:r>
            <a:endParaRPr lang="en-US" altLang="zh-CN" sz="2800" b="1" baseline="-25000" dirty="0">
              <a:solidFill>
                <a:srgbClr val="FF0000"/>
              </a:solidFill>
              <a:latin typeface="Times New Roman" pitchFamily="18" charset="0"/>
              <a:ea typeface="华文细黑" pitchFamily="2" charset="-122"/>
            </a:endParaRPr>
          </a:p>
        </p:txBody>
      </p:sp>
      <p:sp>
        <p:nvSpPr>
          <p:cNvPr id="34" name="矩形 33"/>
          <p:cNvSpPr/>
          <p:nvPr/>
        </p:nvSpPr>
        <p:spPr>
          <a:xfrm>
            <a:off x="7558805" y="2493690"/>
            <a:ext cx="3864993" cy="738664"/>
          </a:xfrm>
          <a:prstGeom prst="rect">
            <a:avLst/>
          </a:prstGeom>
        </p:spPr>
        <p:txBody>
          <a:bodyPr wrap="square">
            <a:spAutoFit/>
          </a:bodyPr>
          <a:lstStyle/>
          <a:p>
            <a:pPr algn="just">
              <a:lnSpc>
                <a:spcPct val="150000"/>
              </a:lnSpc>
            </a:pPr>
            <a:r>
              <a:rPr lang="en-US" altLang="zh-CN" sz="2800" b="1" dirty="0" smtClean="0">
                <a:solidFill>
                  <a:srgbClr val="FF0000"/>
                </a:solidFill>
                <a:latin typeface="Times New Roman" pitchFamily="18" charset="0"/>
                <a:ea typeface="华文细黑" pitchFamily="2" charset="-122"/>
                <a:cs typeface="Courier New" pitchFamily="49" charset="0"/>
              </a:rPr>
              <a:t>n(OH</a:t>
            </a:r>
            <a:r>
              <a:rPr lang="en-US" altLang="zh-CN" sz="2800" b="1" baseline="30000"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Courier New" pitchFamily="49" charset="0"/>
              </a:rPr>
              <a:t>) = n(e</a:t>
            </a:r>
            <a:r>
              <a:rPr lang="en-US" altLang="zh-CN" sz="2800" b="1" baseline="30000"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Courier New" pitchFamily="49" charset="0"/>
              </a:rPr>
              <a:t>) </a:t>
            </a:r>
            <a:r>
              <a:rPr lang="en-US" altLang="zh-CN" sz="2800" b="1" dirty="0" smtClean="0">
                <a:solidFill>
                  <a:srgbClr val="FF0000"/>
                </a:solidFill>
                <a:latin typeface="Times New Roman" pitchFamily="18" charset="0"/>
                <a:ea typeface="华文细黑" pitchFamily="2" charset="-122"/>
                <a:cs typeface="Times New Roman" pitchFamily="18" charset="0"/>
              </a:rPr>
              <a:t>= 0.3mol</a:t>
            </a:r>
            <a:endParaRPr lang="en-US" altLang="zh-CN" sz="2800" b="1" baseline="-25000" dirty="0">
              <a:solidFill>
                <a:srgbClr val="FF0000"/>
              </a:solidFill>
              <a:latin typeface="Times New Roman" pitchFamily="18" charset="0"/>
              <a:ea typeface="华文细黑" pitchFamily="2" charset="-122"/>
            </a:endParaRPr>
          </a:p>
        </p:txBody>
      </p:sp>
      <p:sp>
        <p:nvSpPr>
          <p:cNvPr id="36" name="矩形 35"/>
          <p:cNvSpPr/>
          <p:nvPr/>
        </p:nvSpPr>
        <p:spPr>
          <a:xfrm>
            <a:off x="7029196" y="3874542"/>
            <a:ext cx="5042674" cy="738664"/>
          </a:xfrm>
          <a:prstGeom prst="rect">
            <a:avLst/>
          </a:prstGeom>
        </p:spPr>
        <p:txBody>
          <a:bodyPr wrap="square">
            <a:spAutoFit/>
          </a:bodyPr>
          <a:lstStyle/>
          <a:p>
            <a:pPr algn="just">
              <a:lnSpc>
                <a:spcPct val="150000"/>
              </a:lnSpc>
            </a:pPr>
            <a:r>
              <a:rPr lang="en-US" altLang="zh-CN" sz="2800" b="1" dirty="0" smtClean="0">
                <a:solidFill>
                  <a:srgbClr val="FF0000"/>
                </a:solidFill>
                <a:latin typeface="Times New Roman" pitchFamily="18" charset="0"/>
                <a:ea typeface="华文细黑" pitchFamily="2" charset="-122"/>
                <a:cs typeface="Courier New" pitchFamily="49" charset="0"/>
              </a:rPr>
              <a:t>n(OH</a:t>
            </a:r>
            <a:r>
              <a:rPr lang="en-US" altLang="zh-CN" sz="2800" b="1" baseline="30000"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Courier New" pitchFamily="49" charset="0"/>
              </a:rPr>
              <a:t>)=0.3mol</a:t>
            </a:r>
            <a:r>
              <a:rPr lang="zh-CN" altLang="en-US" sz="2800" b="1" dirty="0" smtClean="0">
                <a:solidFill>
                  <a:srgbClr val="FF0000"/>
                </a:solidFill>
                <a:latin typeface="Times New Roman" pitchFamily="18" charset="0"/>
                <a:ea typeface="华文细黑" pitchFamily="2" charset="-122"/>
                <a:cs typeface="Courier New" pitchFamily="49" charset="0"/>
              </a:rPr>
              <a:t>，体积为</a:t>
            </a:r>
            <a:r>
              <a:rPr lang="en-US" altLang="zh-CN" sz="2800" b="1" dirty="0" smtClean="0">
                <a:solidFill>
                  <a:srgbClr val="FF0000"/>
                </a:solidFill>
                <a:latin typeface="Times New Roman" pitchFamily="18" charset="0"/>
                <a:ea typeface="华文细黑" pitchFamily="2" charset="-122"/>
                <a:cs typeface="Courier New" pitchFamily="49" charset="0"/>
              </a:rPr>
              <a:t>100mL</a:t>
            </a:r>
            <a:endParaRPr lang="en-US" altLang="zh-CN" sz="2800" b="1" baseline="-25000" dirty="0">
              <a:solidFill>
                <a:srgbClr val="FF0000"/>
              </a:solidFill>
              <a:latin typeface="Times New Roman" pitchFamily="18" charset="0"/>
              <a:ea typeface="华文细黑" pitchFamily="2" charset="-122"/>
            </a:endParaRPr>
          </a:p>
        </p:txBody>
      </p:sp>
      <p:sp>
        <p:nvSpPr>
          <p:cNvPr id="37" name="矩形 36"/>
          <p:cNvSpPr/>
          <p:nvPr/>
        </p:nvSpPr>
        <p:spPr>
          <a:xfrm>
            <a:off x="6741164" y="4511606"/>
            <a:ext cx="4826650" cy="738664"/>
          </a:xfrm>
          <a:prstGeom prst="rect">
            <a:avLst/>
          </a:prstGeom>
        </p:spPr>
        <p:txBody>
          <a:bodyPr wrap="square">
            <a:spAutoFit/>
          </a:bodyPr>
          <a:lstStyle/>
          <a:p>
            <a:pPr algn="just">
              <a:lnSpc>
                <a:spcPct val="150000"/>
              </a:lnSpc>
            </a:pPr>
            <a:r>
              <a:rPr lang="en-US" altLang="zh-CN" sz="2800" b="1" dirty="0" smtClean="0">
                <a:solidFill>
                  <a:srgbClr val="FF0000"/>
                </a:solidFill>
                <a:latin typeface="Times New Roman" pitchFamily="18" charset="0"/>
                <a:ea typeface="华文细黑" pitchFamily="2" charset="-122"/>
                <a:cs typeface="Courier New" pitchFamily="49" charset="0"/>
              </a:rPr>
              <a:t>n(HNO</a:t>
            </a:r>
            <a:r>
              <a:rPr lang="en-US" altLang="zh-CN" sz="2800" b="1" baseline="-25000" dirty="0" smtClean="0">
                <a:solidFill>
                  <a:srgbClr val="FF0000"/>
                </a:solidFill>
                <a:latin typeface="Times New Roman" pitchFamily="18" charset="0"/>
                <a:ea typeface="华文细黑" pitchFamily="2" charset="-122"/>
                <a:cs typeface="Courier New" pitchFamily="49" charset="0"/>
              </a:rPr>
              <a:t>3</a:t>
            </a:r>
            <a:r>
              <a:rPr lang="en-US" altLang="zh-CN" sz="2800" b="1" dirty="0" smtClean="0">
                <a:solidFill>
                  <a:srgbClr val="FF0000"/>
                </a:solidFill>
                <a:latin typeface="Times New Roman" pitchFamily="18" charset="0"/>
                <a:ea typeface="华文细黑" pitchFamily="2" charset="-122"/>
                <a:cs typeface="Courier New" pitchFamily="49" charset="0"/>
              </a:rPr>
              <a:t>)=n(NO) + 2n(Cu</a:t>
            </a:r>
            <a:r>
              <a:rPr lang="en-US" altLang="zh-CN" sz="2800" b="1" baseline="30000" dirty="0" smtClean="0">
                <a:solidFill>
                  <a:srgbClr val="FF0000"/>
                </a:solidFill>
                <a:latin typeface="Times New Roman" pitchFamily="18" charset="0"/>
                <a:ea typeface="华文细黑" pitchFamily="2" charset="-122"/>
                <a:cs typeface="Courier New" pitchFamily="49" charset="0"/>
              </a:rPr>
              <a:t>2+</a:t>
            </a:r>
            <a:r>
              <a:rPr lang="en-US" altLang="zh-CN" sz="2800" b="1" dirty="0" smtClean="0">
                <a:solidFill>
                  <a:srgbClr val="FF0000"/>
                </a:solidFill>
                <a:latin typeface="Times New Roman" pitchFamily="18" charset="0"/>
                <a:ea typeface="华文细黑" pitchFamily="2" charset="-122"/>
                <a:cs typeface="Courier New" pitchFamily="49" charset="0"/>
              </a:rPr>
              <a:t>)</a:t>
            </a:r>
            <a:endParaRPr lang="en-US" altLang="zh-CN" sz="2800" b="1" baseline="-25000" dirty="0">
              <a:solidFill>
                <a:srgbClr val="FF0000"/>
              </a:solidFill>
              <a:latin typeface="Times New Roman" pitchFamily="18" charset="0"/>
              <a:ea typeface="华文细黑" pitchFamily="2" charset="-122"/>
            </a:endParaRPr>
          </a:p>
        </p:txBody>
      </p:sp>
      <p:sp>
        <p:nvSpPr>
          <p:cNvPr id="38" name="矩形 37"/>
          <p:cNvSpPr/>
          <p:nvPr/>
        </p:nvSpPr>
        <p:spPr>
          <a:xfrm>
            <a:off x="8073074" y="4941962"/>
            <a:ext cx="1643740" cy="660181"/>
          </a:xfrm>
          <a:prstGeom prst="rect">
            <a:avLst/>
          </a:prstGeom>
        </p:spPr>
        <p:txBody>
          <a:bodyPr wrap="square">
            <a:spAutoFit/>
          </a:bodyPr>
          <a:lstStyle/>
          <a:p>
            <a:pPr algn="just">
              <a:lnSpc>
                <a:spcPct val="150000"/>
              </a:lnSpc>
            </a:pPr>
            <a:r>
              <a:rPr lang="zh-CN" altLang="en-US" sz="2800" b="1" dirty="0">
                <a:solidFill>
                  <a:srgbClr val="0000FF"/>
                </a:solidFill>
                <a:latin typeface="Times New Roman" pitchFamily="18" charset="0"/>
                <a:ea typeface="华文细黑" pitchFamily="2" charset="-122"/>
                <a:cs typeface="Courier New" pitchFamily="49" charset="0"/>
              </a:rPr>
              <a:t>氧</a:t>
            </a:r>
            <a:r>
              <a:rPr lang="zh-CN" altLang="en-US" sz="2800" b="1" dirty="0" smtClean="0">
                <a:solidFill>
                  <a:srgbClr val="0000FF"/>
                </a:solidFill>
                <a:latin typeface="Times New Roman" pitchFamily="18" charset="0"/>
                <a:ea typeface="华文细黑" pitchFamily="2" charset="-122"/>
                <a:cs typeface="Courier New" pitchFamily="49" charset="0"/>
              </a:rPr>
              <a:t>化作用</a:t>
            </a:r>
            <a:endParaRPr lang="en-US" altLang="zh-CN" sz="2800" b="1" baseline="-25000" dirty="0">
              <a:solidFill>
                <a:srgbClr val="0000FF"/>
              </a:solidFill>
              <a:latin typeface="Times New Roman" pitchFamily="18" charset="0"/>
              <a:ea typeface="华文细黑" pitchFamily="2" charset="-122"/>
            </a:endParaRPr>
          </a:p>
        </p:txBody>
      </p:sp>
      <p:sp>
        <p:nvSpPr>
          <p:cNvPr id="39" name="矩形 38"/>
          <p:cNvSpPr/>
          <p:nvPr/>
        </p:nvSpPr>
        <p:spPr>
          <a:xfrm>
            <a:off x="9852066" y="4941962"/>
            <a:ext cx="1643740" cy="660181"/>
          </a:xfrm>
          <a:prstGeom prst="rect">
            <a:avLst/>
          </a:prstGeom>
        </p:spPr>
        <p:txBody>
          <a:bodyPr wrap="square">
            <a:spAutoFit/>
          </a:bodyPr>
          <a:lstStyle/>
          <a:p>
            <a:pPr algn="just">
              <a:lnSpc>
                <a:spcPct val="150000"/>
              </a:lnSpc>
            </a:pPr>
            <a:r>
              <a:rPr lang="zh-CN" altLang="en-US" sz="2800" b="1" dirty="0" smtClean="0">
                <a:solidFill>
                  <a:srgbClr val="0000FF"/>
                </a:solidFill>
                <a:latin typeface="Times New Roman" pitchFamily="18" charset="0"/>
                <a:ea typeface="华文细黑" pitchFamily="2" charset="-122"/>
                <a:cs typeface="Courier New" pitchFamily="49" charset="0"/>
              </a:rPr>
              <a:t>酸性作用</a:t>
            </a:r>
            <a:endParaRPr lang="en-US" altLang="zh-CN" sz="2800" b="1" baseline="-25000" dirty="0">
              <a:solidFill>
                <a:srgbClr val="0000FF"/>
              </a:solidFill>
              <a:latin typeface="Times New Roman" pitchFamily="18" charset="0"/>
              <a:ea typeface="华文细黑" pitchFamily="2" charset="-122"/>
            </a:endParaRPr>
          </a:p>
        </p:txBody>
      </p:sp>
      <p:sp>
        <p:nvSpPr>
          <p:cNvPr id="40" name="矩形 39"/>
          <p:cNvSpPr/>
          <p:nvPr/>
        </p:nvSpPr>
        <p:spPr>
          <a:xfrm>
            <a:off x="5591150" y="5734050"/>
            <a:ext cx="2309009" cy="738664"/>
          </a:xfrm>
          <a:prstGeom prst="rect">
            <a:avLst/>
          </a:prstGeom>
        </p:spPr>
        <p:txBody>
          <a:bodyPr wrap="square">
            <a:spAutoFit/>
          </a:bodyPr>
          <a:lstStyle/>
          <a:p>
            <a:pPr algn="just">
              <a:lnSpc>
                <a:spcPct val="150000"/>
              </a:lnSpc>
            </a:pPr>
            <a:r>
              <a:rPr lang="en-US" altLang="zh-CN" sz="2800" b="1" dirty="0" smtClean="0">
                <a:solidFill>
                  <a:srgbClr val="FF0000"/>
                </a:solidFill>
                <a:latin typeface="Times New Roman" pitchFamily="18" charset="0"/>
                <a:ea typeface="华文细黑" pitchFamily="2" charset="-122"/>
                <a:cs typeface="Courier New" pitchFamily="49" charset="0"/>
              </a:rPr>
              <a:t>n(e</a:t>
            </a:r>
            <a:r>
              <a:rPr lang="en-US" altLang="zh-CN" sz="2800" b="1" baseline="30000" dirty="0" smtClean="0">
                <a:solidFill>
                  <a:srgbClr val="FF0000"/>
                </a:solidFill>
                <a:latin typeface="Times New Roman" pitchFamily="18" charset="0"/>
                <a:ea typeface="华文细黑" pitchFamily="2" charset="-122"/>
                <a:cs typeface="Courier New" pitchFamily="49" charset="0"/>
              </a:rPr>
              <a:t>-</a:t>
            </a:r>
            <a:r>
              <a:rPr lang="en-US" altLang="zh-CN" sz="2800" b="1" dirty="0" smtClean="0">
                <a:solidFill>
                  <a:srgbClr val="FF0000"/>
                </a:solidFill>
                <a:latin typeface="Times New Roman" pitchFamily="18" charset="0"/>
                <a:ea typeface="华文细黑" pitchFamily="2" charset="-122"/>
                <a:cs typeface="Courier New" pitchFamily="49" charset="0"/>
              </a:rPr>
              <a:t>)=0.3mol</a:t>
            </a:r>
            <a:endParaRPr lang="en-US" altLang="zh-CN" sz="2800" b="1" baseline="-25000" dirty="0">
              <a:solidFill>
                <a:srgbClr val="FF0000"/>
              </a:solidFill>
              <a:latin typeface="Times New Roman" pitchFamily="18" charset="0"/>
              <a:ea typeface="华文细黑" pitchFamily="2" charset="-122"/>
            </a:endParaRPr>
          </a:p>
        </p:txBody>
      </p:sp>
      <p:sp>
        <p:nvSpPr>
          <p:cNvPr id="42" name="矩形 41"/>
          <p:cNvSpPr/>
          <p:nvPr/>
        </p:nvSpPr>
        <p:spPr>
          <a:xfrm>
            <a:off x="8398612" y="5715466"/>
            <a:ext cx="2779064" cy="738664"/>
          </a:xfrm>
          <a:prstGeom prst="rect">
            <a:avLst/>
          </a:prstGeom>
        </p:spPr>
        <p:txBody>
          <a:bodyPr wrap="square">
            <a:spAutoFit/>
          </a:bodyPr>
          <a:lstStyle/>
          <a:p>
            <a:pPr algn="just">
              <a:lnSpc>
                <a:spcPct val="150000"/>
              </a:lnSpc>
            </a:pPr>
            <a:r>
              <a:rPr lang="en-US" altLang="zh-CN" sz="2800" b="1" dirty="0" smtClean="0">
                <a:solidFill>
                  <a:srgbClr val="FF0000"/>
                </a:solidFill>
                <a:latin typeface="Times New Roman" pitchFamily="18" charset="0"/>
                <a:ea typeface="华文细黑" pitchFamily="2" charset="-122"/>
                <a:cs typeface="Courier New" pitchFamily="49" charset="0"/>
              </a:rPr>
              <a:t>n(NO)  </a:t>
            </a:r>
            <a:r>
              <a:rPr lang="en-US" altLang="zh-CN" sz="2800" b="1" dirty="0" smtClean="0">
                <a:solidFill>
                  <a:srgbClr val="FF0000"/>
                </a:solidFill>
                <a:latin typeface="Times New Roman" pitchFamily="18" charset="0"/>
                <a:ea typeface="华文细黑" pitchFamily="2" charset="-122"/>
                <a:cs typeface="Times New Roman" pitchFamily="18" charset="0"/>
              </a:rPr>
              <a:t>= 0.1mol</a:t>
            </a:r>
            <a:endParaRPr lang="en-US" altLang="zh-CN" sz="2800" b="1" baseline="-25000" dirty="0">
              <a:solidFill>
                <a:srgbClr val="FF0000"/>
              </a:solidFill>
              <a:latin typeface="Times New Roman" pitchFamily="18" charset="0"/>
              <a:ea typeface="华文细黑" pitchFamily="2" charset="-122"/>
            </a:endParaRPr>
          </a:p>
        </p:txBody>
      </p:sp>
      <p:sp>
        <p:nvSpPr>
          <p:cNvPr id="2" name="右箭头 1"/>
          <p:cNvSpPr/>
          <p:nvPr/>
        </p:nvSpPr>
        <p:spPr>
          <a:xfrm>
            <a:off x="7720015" y="5970602"/>
            <a:ext cx="610138" cy="33951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924141" y="2534034"/>
            <a:ext cx="576198" cy="923330"/>
          </a:xfrm>
          <a:prstGeom prst="rect">
            <a:avLst/>
          </a:prstGeom>
        </p:spPr>
        <p:txBody>
          <a:bodyPr wrap="square">
            <a:spAutoFit/>
          </a:bodyPr>
          <a:lstStyle/>
          <a:p>
            <a:pPr algn="just">
              <a:lnSpc>
                <a:spcPct val="150000"/>
              </a:lnSpc>
            </a:pPr>
            <a:r>
              <a:rPr lang="en-US" altLang="zh-CN" sz="3600" b="1" dirty="0" smtClean="0">
                <a:solidFill>
                  <a:srgbClr val="FF0000"/>
                </a:solidFill>
                <a:latin typeface="Times New Roman" pitchFamily="18" charset="0"/>
                <a:ea typeface="华文细黑" pitchFamily="2" charset="-122"/>
                <a:cs typeface="Times New Roman" pitchFamily="18" charset="0"/>
              </a:rPr>
              <a:t>C</a:t>
            </a:r>
            <a:endParaRPr lang="en-US" altLang="zh-CN" sz="3600" b="1" baseline="-25000" dirty="0">
              <a:solidFill>
                <a:srgbClr val="FF0000"/>
              </a:solidFill>
              <a:latin typeface="Times New Roman" pitchFamily="18" charset="0"/>
              <a:ea typeface="华文细黑" pitchFamily="2" charset="-122"/>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1000"/>
                                        <p:tgtEl>
                                          <p:spTgt spid="42"/>
                                        </p:tgtEl>
                                      </p:cBhvr>
                                    </p:animEffect>
                                    <p:anim calcmode="lin" valueType="num">
                                      <p:cBhvr>
                                        <p:cTn id="62" dur="1000" fill="hold"/>
                                        <p:tgtEl>
                                          <p:spTgt spid="42"/>
                                        </p:tgtEl>
                                        <p:attrNameLst>
                                          <p:attrName>ppt_x</p:attrName>
                                        </p:attrNameLst>
                                      </p:cBhvr>
                                      <p:tavLst>
                                        <p:tav tm="0">
                                          <p:val>
                                            <p:strVal val="#ppt_x"/>
                                          </p:val>
                                        </p:tav>
                                        <p:tav tm="100000">
                                          <p:val>
                                            <p:strVal val="#ppt_x"/>
                                          </p:val>
                                        </p:tav>
                                      </p:tavLst>
                                    </p:anim>
                                    <p:anim calcmode="lin" valueType="num">
                                      <p:cBhvr>
                                        <p:cTn id="6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anim calcmode="lin" valueType="num">
                                      <p:cBhvr>
                                        <p:cTn id="69" dur="1000" fill="hold"/>
                                        <p:tgtEl>
                                          <p:spTgt spid="43"/>
                                        </p:tgtEl>
                                        <p:attrNameLst>
                                          <p:attrName>ppt_x</p:attrName>
                                        </p:attrNameLst>
                                      </p:cBhvr>
                                      <p:tavLst>
                                        <p:tav tm="0">
                                          <p:val>
                                            <p:strVal val="#ppt_x"/>
                                          </p:val>
                                        </p:tav>
                                        <p:tav tm="100000">
                                          <p:val>
                                            <p:strVal val="#ppt_x"/>
                                          </p:val>
                                        </p:tav>
                                      </p:tavLst>
                                    </p:anim>
                                    <p:anim calcmode="lin" valueType="num">
                                      <p:cBhvr>
                                        <p:cTn id="7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37" grpId="0"/>
      <p:bldP spid="38" grpId="0"/>
      <p:bldP spid="39" grpId="0"/>
      <p:bldP spid="40" grpId="0"/>
      <p:bldP spid="42" grpId="0"/>
      <p:bldP spid="2" grpId="0" animBg="1"/>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5">
                                            <p:txEl>
                                              <p:pRg st="4" end="4"/>
                                            </p:txEl>
                                          </p:spTgt>
                                        </p:tgtEl>
                                        <p:attrNameLst>
                                          <p:attrName>style.visibility</p:attrName>
                                        </p:attrNameLst>
                                      </p:cBhvr>
                                      <p:to>
                                        <p:strVal val="visible"/>
                                      </p:to>
                                    </p:set>
                                    <p:animEffect transition="in" filter="blinds(horizontal)">
                                      <p:cBhvr>
                                        <p:cTn id="24"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58170" y="1879526"/>
            <a:ext cx="492443" cy="923330"/>
          </a:xfrm>
          <a:prstGeom prst="rect">
            <a:avLst/>
          </a:prstGeom>
        </p:spPr>
        <p:txBody>
          <a:bodyPr wrap="none">
            <a:spAutoFit/>
          </a:bodyPr>
          <a:lstStyle/>
          <a:p>
            <a:pPr algn="just">
              <a:lnSpc>
                <a:spcPct val="150000"/>
              </a:lnSpc>
              <a:spcAft>
                <a:spcPts val="0"/>
              </a:spcAft>
            </a:pPr>
            <a:r>
              <a:rPr lang="en-US" altLang="zh-CN" sz="3600" b="1" kern="100" dirty="0" smtClean="0">
                <a:solidFill>
                  <a:srgbClr val="FF0000"/>
                </a:solidFill>
                <a:latin typeface="Times New Roman"/>
                <a:ea typeface="华文细黑"/>
                <a:cs typeface="Courier New"/>
              </a:rPr>
              <a:t>B</a:t>
            </a:r>
            <a:endParaRPr lang="zh-CN" altLang="zh-CN" sz="3600" b="1" kern="100" dirty="0">
              <a:solidFill>
                <a:srgbClr val="FF0000"/>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785" name="文档" r:id="rId4" imgW="986834" imgH="639743" progId="Word.Document.12">
                  <p:embed/>
                </p:oleObj>
              </mc:Choice>
              <mc:Fallback>
                <p:oleObj name="文档" r:id="rId4" imgW="986834" imgH="639743" progId="Word.Document.12">
                  <p:embed/>
                  <p:pic>
                    <p:nvPicPr>
                      <p:cNvPr id="0" name=""/>
                      <p:cNvPicPr/>
                      <p:nvPr/>
                    </p:nvPicPr>
                    <p:blipFill>
                      <a:blip r:embed="rId5"/>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矩形 32"/>
          <p:cNvSpPr/>
          <p:nvPr/>
        </p:nvSpPr>
        <p:spPr>
          <a:xfrm>
            <a:off x="7967415" y="602318"/>
            <a:ext cx="831906"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-1/3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5" name="矩形 34"/>
          <p:cNvSpPr/>
          <p:nvPr/>
        </p:nvSpPr>
        <p:spPr>
          <a:xfrm>
            <a:off x="9295748" y="602318"/>
            <a:ext cx="672988"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+5</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6" name="矩形 35"/>
          <p:cNvSpPr/>
          <p:nvPr/>
        </p:nvSpPr>
        <p:spPr>
          <a:xfrm>
            <a:off x="1999742" y="1247776"/>
            <a:ext cx="336494"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0</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7" name="矩形 36"/>
          <p:cNvSpPr/>
          <p:nvPr/>
        </p:nvSpPr>
        <p:spPr>
          <a:xfrm>
            <a:off x="944538" y="2108250"/>
            <a:ext cx="504056" cy="707886"/>
          </a:xfrm>
          <a:prstGeom prst="rect">
            <a:avLst/>
          </a:prstGeom>
        </p:spPr>
        <p:txBody>
          <a:bodyPr wrap="square">
            <a:spAutoFit/>
          </a:bodyPr>
          <a:lstStyle/>
          <a:p>
            <a:r>
              <a:rPr lang="en-US" altLang="zh-CN" sz="4000" b="1" dirty="0">
                <a:solidFill>
                  <a:srgbClr val="FF0000"/>
                </a:solidFill>
                <a:latin typeface="Times New Roman" panose="02020603050405020304" pitchFamily="18" charset="0"/>
                <a:cs typeface="Times New Roman" panose="02020603050405020304" pitchFamily="18" charset="0"/>
              </a:rPr>
              <a:t>D</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054646" y="1137727"/>
            <a:ext cx="10187404" cy="4524315"/>
          </a:xfrm>
          <a:prstGeom prst="rect">
            <a:avLst/>
          </a:prstGeom>
          <a:noFill/>
        </p:spPr>
        <p:txBody>
          <a:bodyPr wrap="none" rtlCol="0" anchor="ctr">
            <a:spAutoFit/>
          </a:bodyPr>
          <a:lstStyle/>
          <a:p>
            <a:pPr algn="ctr">
              <a:lnSpc>
                <a:spcPct val="120000"/>
              </a:lnSpc>
              <a:defRPr/>
            </a:pPr>
            <a:r>
              <a:rPr lang="zh-CN" altLang="en-US" sz="6000" b="1" dirty="0" smtClean="0">
                <a:solidFill>
                  <a:schemeClr val="bg1"/>
                </a:solidFill>
                <a:latin typeface="+mj-ea"/>
                <a:ea typeface="+mj-ea"/>
              </a:rPr>
              <a:t>  </a:t>
            </a:r>
            <a:r>
              <a:rPr lang="zh-CN" altLang="en-US" sz="6000" b="1" dirty="0" smtClean="0">
                <a:solidFill>
                  <a:srgbClr val="FFFF00"/>
                </a:solidFill>
                <a:latin typeface="+mj-ea"/>
                <a:ea typeface="+mj-ea"/>
              </a:rPr>
              <a:t>用一年，换一个奇迹</a:t>
            </a:r>
            <a:endParaRPr lang="en-US" altLang="zh-CN" sz="6000" b="1" dirty="0" smtClean="0">
              <a:solidFill>
                <a:srgbClr val="FFFF00"/>
              </a:solidFill>
              <a:latin typeface="+mj-ea"/>
              <a:ea typeface="+mj-ea"/>
            </a:endParaRPr>
          </a:p>
          <a:p>
            <a:pPr algn="ctr">
              <a:lnSpc>
                <a:spcPct val="120000"/>
              </a:lnSpc>
              <a:defRPr/>
            </a:pPr>
            <a:r>
              <a:rPr lang="zh-CN" altLang="en-US" sz="6000" b="1" dirty="0" smtClean="0">
                <a:solidFill>
                  <a:srgbClr val="FFFF00"/>
                </a:solidFill>
                <a:latin typeface="+mj-ea"/>
                <a:ea typeface="+mj-ea"/>
              </a:rPr>
              <a:t>准备：</a:t>
            </a:r>
            <a:r>
              <a:rPr lang="zh-CN" altLang="en-US" sz="6000" b="1" dirty="0" smtClean="0">
                <a:solidFill>
                  <a:schemeClr val="bg1"/>
                </a:solidFill>
                <a:latin typeface="+mj-ea"/>
                <a:ea typeface="+mj-ea"/>
              </a:rPr>
              <a:t>一个精选本</a:t>
            </a:r>
            <a:r>
              <a:rPr lang="en-US" altLang="zh-CN" sz="6000" b="1" dirty="0" smtClean="0">
                <a:solidFill>
                  <a:schemeClr val="bg1"/>
                </a:solidFill>
                <a:latin typeface="+mj-ea"/>
                <a:ea typeface="+mj-ea"/>
              </a:rPr>
              <a:t>(</a:t>
            </a:r>
            <a:r>
              <a:rPr lang="zh-CN" altLang="en-US" sz="6000" b="1" dirty="0" smtClean="0">
                <a:solidFill>
                  <a:schemeClr val="bg1"/>
                </a:solidFill>
                <a:latin typeface="+mj-ea"/>
                <a:ea typeface="+mj-ea"/>
              </a:rPr>
              <a:t>错题本</a:t>
            </a:r>
            <a:r>
              <a:rPr lang="en-US" altLang="zh-CN" sz="6000" b="1" dirty="0" smtClean="0">
                <a:solidFill>
                  <a:schemeClr val="bg1"/>
                </a:solidFill>
                <a:latin typeface="+mj-ea"/>
                <a:ea typeface="+mj-ea"/>
              </a:rPr>
              <a:t>)</a:t>
            </a:r>
          </a:p>
          <a:p>
            <a:pPr algn="ctr">
              <a:lnSpc>
                <a:spcPct val="120000"/>
              </a:lnSpc>
              <a:defRPr/>
            </a:pPr>
            <a:r>
              <a:rPr lang="zh-CN" altLang="en-US" sz="6000" b="1" dirty="0" smtClean="0">
                <a:solidFill>
                  <a:schemeClr val="bg1"/>
                </a:solidFill>
                <a:latin typeface="+mj-ea"/>
                <a:ea typeface="+mj-ea"/>
              </a:rPr>
              <a:t>记录课堂补充练习、经典例题</a:t>
            </a:r>
            <a:endParaRPr lang="en-US" altLang="zh-CN" sz="6000" b="1" dirty="0" smtClean="0">
              <a:solidFill>
                <a:schemeClr val="bg1"/>
              </a:solidFill>
              <a:latin typeface="+mj-ea"/>
              <a:ea typeface="+mj-ea"/>
            </a:endParaRPr>
          </a:p>
          <a:p>
            <a:pPr algn="ctr">
              <a:lnSpc>
                <a:spcPct val="120000"/>
              </a:lnSpc>
              <a:defRPr/>
            </a:pPr>
            <a:r>
              <a:rPr lang="zh-CN" altLang="en-US" sz="6000" b="1" dirty="0" smtClean="0">
                <a:solidFill>
                  <a:schemeClr val="bg1"/>
                </a:solidFill>
                <a:latin typeface="+mj-ea"/>
                <a:ea typeface="+mj-ea"/>
              </a:rPr>
              <a:t>总结经典错题与陷阱</a:t>
            </a:r>
            <a:endParaRPr lang="zh-CN" altLang="zh-CN" sz="6000" b="1" dirty="0">
              <a:solidFill>
                <a:schemeClr val="bg1"/>
              </a:solidFill>
              <a:latin typeface="+mj-ea"/>
              <a:ea typeface="+mj-ea"/>
            </a:endParaRPr>
          </a:p>
        </p:txBody>
      </p:sp>
    </p:spTree>
    <p:extLst>
      <p:ext uri="{BB962C8B-B14F-4D97-AF65-F5344CB8AC3E}">
        <p14:creationId xmlns:p14="http://schemas.microsoft.com/office/powerpoint/2010/main" val="1427892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标况</a:t>
            </a:r>
            <a:r>
              <a:rPr lang="zh-CN" altLang="zh-CN" sz="2800" kern="100" dirty="0">
                <a:latin typeface="Times New Roman"/>
                <a:ea typeface="华文细黑"/>
                <a:cs typeface="Times New Roman"/>
              </a:rPr>
              <a:t>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blinds(horizontal)">
                                      <p:cBhvr>
                                        <p:cTn id="12" dur="75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blinds(horizontal)">
                                      <p:cBhvr>
                                        <p:cTn id="17" dur="75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blinds(horizontal)">
                                      <p:cBhvr>
                                        <p:cTn id="22" dur="75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blinds(horizontal)">
                                      <p:cBhvr>
                                        <p:cTn id="27" dur="75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blinds(horizontal)">
                                      <p:cBhvr>
                                        <p:cTn id="32" dur="75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blinds(horizontal)">
                                      <p:cBhvr>
                                        <p:cTn id="37" dur="750"/>
                                        <p:tgtEl>
                                          <p:spTgt spid="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4">
                                            <p:txEl>
                                              <p:pRg st="7" end="7"/>
                                            </p:txEl>
                                          </p:spTgt>
                                        </p:tgtEl>
                                        <p:attrNameLst>
                                          <p:attrName>style.visibility</p:attrName>
                                        </p:attrNameLst>
                                      </p:cBhvr>
                                      <p:to>
                                        <p:strVal val="visible"/>
                                      </p:to>
                                    </p:set>
                                    <p:animEffect transition="in" filter="blinds(horizontal)">
                                      <p:cBhvr>
                                        <p:cTn id="42" dur="750"/>
                                        <p:tgtEl>
                                          <p:spTgt spid="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4">
                                            <p:txEl>
                                              <p:pRg st="8" end="8"/>
                                            </p:txEl>
                                          </p:spTgt>
                                        </p:tgtEl>
                                        <p:attrNameLst>
                                          <p:attrName>style.visibility</p:attrName>
                                        </p:attrNameLst>
                                      </p:cBhvr>
                                      <p:to>
                                        <p:strVal val="visible"/>
                                      </p:to>
                                    </p:set>
                                    <p:animEffect transition="in" filter="blinds(horizontal)">
                                      <p:cBhvr>
                                        <p:cTn id="47" dur="750"/>
                                        <p:tgtEl>
                                          <p:spTgt spid="3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4">
                                            <p:txEl>
                                              <p:pRg st="9" end="9"/>
                                            </p:txEl>
                                          </p:spTgt>
                                        </p:tgtEl>
                                        <p:attrNameLst>
                                          <p:attrName>style.visibility</p:attrName>
                                        </p:attrNameLst>
                                      </p:cBhvr>
                                      <p:to>
                                        <p:strVal val="visible"/>
                                      </p:to>
                                    </p:set>
                                    <p:animEffect transition="in" filter="blinds(horizontal)">
                                      <p:cBhvr>
                                        <p:cTn id="52" dur="750"/>
                                        <p:tgtEl>
                                          <p:spTgt spid="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4">
                                            <p:txEl>
                                              <p:pRg st="10" end="10"/>
                                            </p:txEl>
                                          </p:spTgt>
                                        </p:tgtEl>
                                        <p:attrNameLst>
                                          <p:attrName>style.visibility</p:attrName>
                                        </p:attrNameLst>
                                      </p:cBhvr>
                                      <p:to>
                                        <p:strVal val="visible"/>
                                      </p:to>
                                    </p:set>
                                    <p:animEffect transition="in" filter="blinds(horizontal)">
                                      <p:cBhvr>
                                        <p:cTn id="57"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t>
            </a:r>
            <a:r>
              <a:rPr lang="en-US" altLang="zh-CN" sz="2800" b="1" kern="100" dirty="0">
                <a:solidFill>
                  <a:srgbClr val="FF0000"/>
                </a:solidFill>
                <a:latin typeface="Times New Roman"/>
                <a:ea typeface="华文细黑"/>
                <a:cs typeface="Courier New"/>
              </a:rPr>
              <a:t>Al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a:t>
            </a:r>
            <a:r>
              <a:rPr lang="zh-CN" altLang="zh-CN" sz="2800" b="1" kern="100" dirty="0">
                <a:solidFill>
                  <a:srgbClr val="FF0000"/>
                </a:solidFill>
                <a:latin typeface="Times New Roman"/>
                <a:ea typeface="华文细黑"/>
                <a:cs typeface="Times New Roman"/>
              </a:rPr>
              <a:t>加入足量的</a:t>
            </a:r>
            <a:r>
              <a:rPr lang="en-US" altLang="zh-CN" sz="2800" b="1" kern="100" dirty="0" err="1">
                <a:solidFill>
                  <a:srgbClr val="FF0000"/>
                </a:solidFill>
                <a:latin typeface="Times New Roman"/>
                <a:ea typeface="华文细黑"/>
                <a:cs typeface="Courier New"/>
              </a:rPr>
              <a:t>NaOH</a:t>
            </a:r>
            <a:r>
              <a:rPr lang="zh-CN" altLang="zh-CN" sz="2800" b="1" kern="100" dirty="0">
                <a:solidFill>
                  <a:srgbClr val="FF0000"/>
                </a:solidFill>
                <a:latin typeface="Times New Roman"/>
                <a:ea typeface="华文细黑"/>
                <a:cs typeface="Times New Roman"/>
              </a:rPr>
              <a:t>溶液</a:t>
            </a:r>
            <a:r>
              <a:rPr lang="zh-CN" altLang="zh-CN" sz="2800" kern="100" dirty="0">
                <a:latin typeface="Times New Roman"/>
                <a:ea typeface="华文细黑"/>
                <a:cs typeface="Times New Roman"/>
              </a:rPr>
              <a:t>，得到</a:t>
            </a:r>
            <a:r>
              <a:rPr lang="zh-CN" altLang="zh-CN" sz="2800" b="1" kern="100" dirty="0">
                <a:solidFill>
                  <a:srgbClr val="FF0000"/>
                </a:solidFill>
                <a:latin typeface="Times New Roman"/>
                <a:ea typeface="华文细黑"/>
                <a:cs typeface="Times New Roman"/>
              </a:rPr>
              <a:t>沉淀</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1231483" y="2697014"/>
            <a:ext cx="492443" cy="923330"/>
          </a:xfrm>
          <a:prstGeom prst="rect">
            <a:avLst/>
          </a:prstGeom>
        </p:spPr>
        <p:txBody>
          <a:bodyPr wrap="none">
            <a:spAutoFit/>
          </a:bodyPr>
          <a:lstStyle/>
          <a:p>
            <a:pPr algn="just">
              <a:lnSpc>
                <a:spcPct val="150000"/>
              </a:lnSpc>
              <a:spcAft>
                <a:spcPts val="0"/>
              </a:spcAft>
            </a:pPr>
            <a:r>
              <a:rPr lang="en-US" altLang="zh-CN" sz="3600" b="1" kern="100" dirty="0">
                <a:solidFill>
                  <a:srgbClr val="FF0000"/>
                </a:solidFill>
                <a:latin typeface="Times New Roman"/>
                <a:ea typeface="华文细黑"/>
                <a:cs typeface="Courier New"/>
              </a:rPr>
              <a:t>B</a:t>
            </a:r>
            <a:endParaRPr lang="zh-CN" altLang="zh-CN" sz="3600" b="1" kern="100" dirty="0">
              <a:solidFill>
                <a:srgbClr val="FF0000"/>
              </a:solidFill>
              <a:latin typeface="Times New Roman"/>
              <a:ea typeface="华文细黑"/>
              <a:cs typeface="Courier New"/>
            </a:endParaRPr>
          </a:p>
        </p:txBody>
      </p:sp>
      <p:sp>
        <p:nvSpPr>
          <p:cNvPr id="34" name="矩形 33"/>
          <p:cNvSpPr/>
          <p:nvPr/>
        </p:nvSpPr>
        <p:spPr>
          <a:xfrm>
            <a:off x="3862958" y="2670805"/>
            <a:ext cx="6657592" cy="742254"/>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Courier New"/>
              </a:rPr>
              <a:t>Al</a:t>
            </a:r>
            <a:r>
              <a:rPr lang="zh-CN" altLang="en-US" sz="3200" b="1" kern="100" dirty="0" smtClean="0">
                <a:solidFill>
                  <a:srgbClr val="0000FF"/>
                </a:solidFill>
                <a:latin typeface="Times New Roman"/>
                <a:ea typeface="华文细黑"/>
                <a:cs typeface="Courier New"/>
              </a:rPr>
              <a:t>会溶于过量的</a:t>
            </a:r>
            <a:r>
              <a:rPr lang="en-US" altLang="zh-CN" sz="3200" b="1" kern="100" dirty="0" err="1" smtClean="0">
                <a:solidFill>
                  <a:srgbClr val="0000FF"/>
                </a:solidFill>
                <a:latin typeface="Times New Roman"/>
                <a:ea typeface="华文细黑"/>
                <a:cs typeface="Courier New"/>
              </a:rPr>
              <a:t>NaOH</a:t>
            </a:r>
            <a:r>
              <a:rPr lang="zh-CN" altLang="en-US" sz="3200" b="1" kern="100" dirty="0" smtClean="0">
                <a:solidFill>
                  <a:srgbClr val="0000FF"/>
                </a:solidFill>
                <a:latin typeface="Times New Roman"/>
                <a:ea typeface="华文细黑"/>
                <a:cs typeface="Courier New"/>
              </a:rPr>
              <a:t>溶液</a:t>
            </a:r>
            <a:r>
              <a:rPr lang="en-US" altLang="zh-CN" sz="3200" b="1" kern="100" dirty="0" smtClean="0">
                <a:solidFill>
                  <a:srgbClr val="0000FF"/>
                </a:solidFill>
                <a:latin typeface="Times New Roman"/>
                <a:ea typeface="华文细黑"/>
                <a:cs typeface="Courier New"/>
              </a:rPr>
              <a:t>(NaAlO</a:t>
            </a:r>
            <a:r>
              <a:rPr lang="en-US" altLang="zh-CN" sz="3200" b="1" kern="100" baseline="-25000" dirty="0" smtClean="0">
                <a:solidFill>
                  <a:srgbClr val="0000FF"/>
                </a:solidFill>
                <a:latin typeface="Times New Roman"/>
                <a:ea typeface="华文细黑"/>
                <a:cs typeface="Courier New"/>
              </a:rPr>
              <a:t>2</a:t>
            </a:r>
            <a:r>
              <a:rPr lang="en-US" altLang="zh-CN" sz="3200" b="1" kern="100" dirty="0" smtClean="0">
                <a:solidFill>
                  <a:srgbClr val="0000FF"/>
                </a:solidFill>
                <a:latin typeface="Times New Roman"/>
                <a:ea typeface="华文细黑"/>
                <a:cs typeface="Courier New"/>
              </a:rPr>
              <a:t>)</a:t>
            </a:r>
            <a:endParaRPr lang="zh-CN" altLang="zh-CN" sz="3200" b="1" kern="100" dirty="0">
              <a:solidFill>
                <a:srgbClr val="0000FF"/>
              </a:solidFill>
              <a:latin typeface="Times New Roman"/>
              <a:ea typeface="华文细黑"/>
              <a:cs typeface="Courier New"/>
            </a:endParaRPr>
          </a:p>
        </p:txBody>
      </p:sp>
      <p:sp>
        <p:nvSpPr>
          <p:cNvPr id="35" name="矩形 34"/>
          <p:cNvSpPr/>
          <p:nvPr/>
        </p:nvSpPr>
        <p:spPr>
          <a:xfrm>
            <a:off x="3265915" y="5085978"/>
            <a:ext cx="5822428" cy="830997"/>
          </a:xfrm>
          <a:prstGeom prst="rect">
            <a:avLst/>
          </a:prstGeom>
        </p:spPr>
        <p:txBody>
          <a:bodyPr wrap="none">
            <a:spAutoFit/>
          </a:bodyPr>
          <a:lstStyle/>
          <a:p>
            <a:pPr algn="just">
              <a:lnSpc>
                <a:spcPct val="150000"/>
              </a:lnSpc>
              <a:spcAft>
                <a:spcPts val="0"/>
              </a:spcAft>
            </a:pPr>
            <a:r>
              <a:rPr lang="en-US" altLang="zh-CN" sz="3200" b="1" kern="100" dirty="0">
                <a:solidFill>
                  <a:srgbClr val="FF0000"/>
                </a:solidFill>
                <a:latin typeface="Times New Roman"/>
                <a:ea typeface="华文细黑"/>
                <a:cs typeface="Courier New"/>
              </a:rPr>
              <a:t>m</a:t>
            </a:r>
            <a:r>
              <a:rPr lang="en-US" altLang="zh-CN" sz="3200" b="1" kern="100" dirty="0" smtClean="0">
                <a:solidFill>
                  <a:srgbClr val="FF0000"/>
                </a:solidFill>
                <a:latin typeface="Times New Roman"/>
                <a:ea typeface="华文细黑"/>
                <a:cs typeface="Courier New"/>
              </a:rPr>
              <a:t>(</a:t>
            </a:r>
            <a:r>
              <a:rPr lang="zh-CN" altLang="en-US" sz="3200" b="1" kern="100" dirty="0" smtClean="0">
                <a:solidFill>
                  <a:srgbClr val="FF0000"/>
                </a:solidFill>
                <a:latin typeface="Times New Roman"/>
                <a:ea typeface="华文细黑"/>
                <a:cs typeface="Courier New"/>
              </a:rPr>
              <a:t>沉淀</a:t>
            </a:r>
            <a:r>
              <a:rPr lang="en-US" altLang="zh-CN" sz="3200" b="1" kern="100" dirty="0" smtClean="0">
                <a:solidFill>
                  <a:srgbClr val="FF0000"/>
                </a:solidFill>
                <a:latin typeface="Times New Roman"/>
                <a:ea typeface="华文细黑"/>
                <a:cs typeface="Courier New"/>
              </a:rPr>
              <a:t>) = m(Fe</a:t>
            </a:r>
            <a:r>
              <a:rPr lang="zh-CN" altLang="en-US" sz="3200" b="1" kern="10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Cu) + m(OH</a:t>
            </a:r>
            <a:r>
              <a:rPr lang="en-US" altLang="zh-CN" sz="3200" b="1" kern="100" baseline="3000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a:t>
            </a:r>
            <a:endParaRPr lang="zh-CN" altLang="zh-CN" sz="3200" b="1" kern="100" dirty="0">
              <a:solidFill>
                <a:srgbClr val="FF0000"/>
              </a:solidFill>
              <a:latin typeface="Times New Roman"/>
              <a:ea typeface="华文细黑"/>
              <a:cs typeface="Courier New"/>
            </a:endParaRPr>
          </a:p>
        </p:txBody>
      </p:sp>
      <p:cxnSp>
        <p:nvCxnSpPr>
          <p:cNvPr id="3" name="直接箭头连接符 2"/>
          <p:cNvCxnSpPr/>
          <p:nvPr/>
        </p:nvCxnSpPr>
        <p:spPr>
          <a:xfrm>
            <a:off x="10703718" y="2697014"/>
            <a:ext cx="0" cy="126304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8996735" y="3789834"/>
            <a:ext cx="3219151" cy="661015"/>
          </a:xfrm>
          <a:prstGeom prst="rect">
            <a:avLst/>
          </a:prstGeom>
        </p:spPr>
        <p:txBody>
          <a:bodyPr wrap="non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Cu(OH)</a:t>
            </a:r>
            <a:r>
              <a:rPr lang="en-US" altLang="zh-CN" sz="2800" b="1" kern="100" baseline="-25000" dirty="0" smtClean="0">
                <a:solidFill>
                  <a:srgbClr val="FF0000"/>
                </a:solidFill>
                <a:latin typeface="Times New Roman"/>
                <a:ea typeface="华文细黑"/>
                <a:cs typeface="Courier New"/>
              </a:rPr>
              <a:t>2</a:t>
            </a:r>
            <a:endParaRPr lang="zh-CN" altLang="zh-CN" sz="2800" b="1" kern="100" baseline="-250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4"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951" name="文档" r:id="rId4" imgW="8027928" imgH="1127490" progId="Word.Document.12">
                  <p:embed/>
                </p:oleObj>
              </mc:Choice>
              <mc:Fallback>
                <p:oleObj name="文档" r:id="rId4" imgW="8027928" imgH="1127490" progId="Word.Document.12">
                  <p:embed/>
                  <p:pic>
                    <p:nvPicPr>
                      <p:cNvPr id="0" name=""/>
                      <p:cNvPicPr/>
                      <p:nvPr/>
                    </p:nvPicPr>
                    <p:blipFill>
                      <a:blip r:embed="rId5"/>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952" name="文档" r:id="rId21" imgW="5945254" imgH="1432042" progId="Word.Document.12">
                  <p:embed/>
                </p:oleObj>
              </mc:Choice>
              <mc:Fallback>
                <p:oleObj name="文档" r:id="rId21" imgW="5945254" imgH="1432042" progId="Word.Document.12">
                  <p:embed/>
                  <p:pic>
                    <p:nvPicPr>
                      <p:cNvPr id="0"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7092" name="文档" r:id="rId4" imgW="6453232" imgH="1391364" progId="Word.Document.12">
                  <p:embed/>
                </p:oleObj>
              </mc:Choice>
              <mc:Fallback>
                <p:oleObj name="文档" r:id="rId4" imgW="6453232" imgH="1391364" progId="Word.Document.12">
                  <p:embed/>
                  <p:pic>
                    <p:nvPicPr>
                      <p:cNvPr id="0" name=""/>
                      <p:cNvPicPr/>
                      <p:nvPr/>
                    </p:nvPicPr>
                    <p:blipFill>
                      <a:blip r:embed="rId5"/>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7093" name="文档" r:id="rId7" imgW="9166394" imgH="1383300" progId="Word.Document.12">
                  <p:embed/>
                </p:oleObj>
              </mc:Choice>
              <mc:Fallback>
                <p:oleObj name="文档" r:id="rId7" imgW="9166394" imgH="1383300" progId="Word.Document.12">
                  <p:embed/>
                  <p:pic>
                    <p:nvPicPr>
                      <p:cNvPr id="0" name=""/>
                      <p:cNvPicPr/>
                      <p:nvPr/>
                    </p:nvPicPr>
                    <p:blipFill>
                      <a:blip r:embed="rId8"/>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214218" y="1989634"/>
            <a:ext cx="554960" cy="707886"/>
          </a:xfrm>
          <a:prstGeom prst="rect">
            <a:avLst/>
          </a:prstGeom>
        </p:spPr>
        <p:txBody>
          <a:bodyPr wrap="none">
            <a:spAutoFit/>
          </a:bodyPr>
          <a:lstStyle/>
          <a:p>
            <a:r>
              <a:rPr lang="en-US" altLang="zh-CN" sz="4000" b="1" kern="100" dirty="0" smtClean="0">
                <a:solidFill>
                  <a:srgbClr val="FF0000"/>
                </a:solidFill>
                <a:latin typeface="Times New Roman"/>
                <a:ea typeface="华文细黑"/>
                <a:cs typeface="Courier New"/>
              </a:rPr>
              <a:t>C</a:t>
            </a:r>
            <a:endParaRPr lang="zh-CN" altLang="zh-CN" sz="4000" b="1" kern="100" dirty="0">
              <a:solidFill>
                <a:srgbClr val="FF0000"/>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8112" name="文档" r:id="rId4" imgW="11035009" imgH="1668469" progId="Word.Document.12">
                  <p:embed/>
                </p:oleObj>
              </mc:Choice>
              <mc:Fallback>
                <p:oleObj name="文档" r:id="rId4" imgW="11035009" imgH="1668469" progId="Word.Document.12">
                  <p:embed/>
                  <p:pic>
                    <p:nvPicPr>
                      <p:cNvPr id="0" name=""/>
                      <p:cNvPicPr/>
                      <p:nvPr/>
                    </p:nvPicPr>
                    <p:blipFill>
                      <a:blip r:embed="rId5"/>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8113" name="文档" r:id="rId7" imgW="4756675" imgH="822630" progId="Word.Document.12">
                  <p:embed/>
                </p:oleObj>
              </mc:Choice>
              <mc:Fallback>
                <p:oleObj name="文档" r:id="rId7" imgW="4756675" imgH="822630" progId="Word.Document.12">
                  <p:embed/>
                  <p:pic>
                    <p:nvPicPr>
                      <p:cNvPr id="0" name=""/>
                      <p:cNvPicPr/>
                      <p:nvPr/>
                    </p:nvPicPr>
                    <p:blipFill>
                      <a:blip r:embed="rId8"/>
                      <a:stretch>
                        <a:fillRect/>
                      </a:stretch>
                    </p:blipFill>
                    <p:spPr>
                      <a:xfrm>
                        <a:off x="485566" y="4326732"/>
                        <a:ext cx="4756150" cy="822325"/>
                      </a:xfrm>
                      <a:prstGeom prst="rect">
                        <a:avLst/>
                      </a:prstGeom>
                    </p:spPr>
                  </p:pic>
                </p:oleObj>
              </mc:Fallback>
            </mc:AlternateContent>
          </a:graphicData>
        </a:graphic>
      </p:graphicFrame>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矩形 34"/>
          <p:cNvSpPr/>
          <p:nvPr/>
        </p:nvSpPr>
        <p:spPr>
          <a:xfrm>
            <a:off x="4439022" y="228936"/>
            <a:ext cx="526106" cy="742511"/>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-2</a:t>
            </a:r>
            <a:endParaRPr lang="zh-CN" altLang="zh-CN" sz="3200" b="1" kern="100" dirty="0">
              <a:solidFill>
                <a:srgbClr val="FF0000"/>
              </a:solidFill>
              <a:latin typeface="Times New Roman"/>
              <a:ea typeface="华文细黑"/>
              <a:cs typeface="Courier New"/>
            </a:endParaRPr>
          </a:p>
        </p:txBody>
      </p:sp>
      <p:sp>
        <p:nvSpPr>
          <p:cNvPr id="36" name="矩形 35"/>
          <p:cNvSpPr/>
          <p:nvPr/>
        </p:nvSpPr>
        <p:spPr>
          <a:xfrm>
            <a:off x="3934966" y="247883"/>
            <a:ext cx="623889" cy="742511"/>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+3</a:t>
            </a:r>
            <a:endParaRPr lang="zh-CN" altLang="zh-CN" sz="3200" b="1" kern="100" dirty="0">
              <a:solidFill>
                <a:srgbClr val="FF0000"/>
              </a:solidFill>
              <a:latin typeface="Times New Roman"/>
              <a:ea typeface="华文细黑"/>
              <a:cs typeface="Courier New"/>
            </a:endParaRPr>
          </a:p>
        </p:txBody>
      </p:sp>
      <p:sp>
        <p:nvSpPr>
          <p:cNvPr id="37" name="矩形 36"/>
          <p:cNvSpPr/>
          <p:nvPr/>
        </p:nvSpPr>
        <p:spPr>
          <a:xfrm>
            <a:off x="6165997" y="251711"/>
            <a:ext cx="623889" cy="742511"/>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+5</a:t>
            </a:r>
            <a:endParaRPr lang="zh-CN" altLang="zh-CN" sz="3200" b="1" kern="100" dirty="0">
              <a:solidFill>
                <a:srgbClr val="FF0000"/>
              </a:solidFill>
              <a:latin typeface="Times New Roman"/>
              <a:ea typeface="华文细黑"/>
              <a:cs typeface="Courier New"/>
            </a:endParaRPr>
          </a:p>
        </p:txBody>
      </p:sp>
      <p:sp>
        <p:nvSpPr>
          <p:cNvPr id="38" name="矩形 37"/>
          <p:cNvSpPr/>
          <p:nvPr/>
        </p:nvSpPr>
        <p:spPr>
          <a:xfrm>
            <a:off x="7390133" y="251711"/>
            <a:ext cx="623889" cy="742511"/>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+5</a:t>
            </a:r>
            <a:endParaRPr lang="zh-CN" altLang="zh-CN" sz="3200" b="1" kern="100" dirty="0">
              <a:solidFill>
                <a:srgbClr val="FF0000"/>
              </a:solidFill>
              <a:latin typeface="Times New Roman"/>
              <a:ea typeface="华文细黑"/>
              <a:cs typeface="Courier New"/>
            </a:endParaRPr>
          </a:p>
        </p:txBody>
      </p:sp>
      <p:sp>
        <p:nvSpPr>
          <p:cNvPr id="39" name="矩形 38"/>
          <p:cNvSpPr/>
          <p:nvPr/>
        </p:nvSpPr>
        <p:spPr>
          <a:xfrm>
            <a:off x="10020521" y="227534"/>
            <a:ext cx="623889" cy="742511"/>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+2</a:t>
            </a:r>
            <a:endParaRPr lang="zh-CN" altLang="zh-CN" sz="3200" b="1" kern="1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905" name="文档" r:id="rId4" imgW="11035009" imgH="3316748" progId="Word.Document.12">
                  <p:embed/>
                </p:oleObj>
              </mc:Choice>
              <mc:Fallback>
                <p:oleObj name="文档" r:id="rId4" imgW="11035009" imgH="3316748" progId="Word.Document.12">
                  <p:embed/>
                  <p:pic>
                    <p:nvPicPr>
                      <p:cNvPr id="0" name=""/>
                      <p:cNvPicPr/>
                      <p:nvPr/>
                    </p:nvPicPr>
                    <p:blipFill>
                      <a:blip r:embed="rId5"/>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164" name="文档" r:id="rId4" imgW="803940" imgH="741627" progId="Word.Document.12">
                  <p:embed/>
                </p:oleObj>
              </mc:Choice>
              <mc:Fallback>
                <p:oleObj name="文档" r:id="rId4" imgW="803940" imgH="741627" progId="Word.Document.12">
                  <p:embed/>
                  <p:pic>
                    <p:nvPicPr>
                      <p:cNvPr id="0" name=""/>
                      <p:cNvPicPr/>
                      <p:nvPr/>
                    </p:nvPicPr>
                    <p:blipFill>
                      <a:blip r:embed="rId5"/>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solidFill>
                  <a:srgbClr val="FF0000"/>
                </a:solidFill>
                <a:latin typeface="Times New Roman"/>
                <a:ea typeface="华文细黑"/>
                <a:cs typeface="Times New Roman"/>
              </a:rPr>
              <a:t>足量铜</a:t>
            </a:r>
            <a:r>
              <a:rPr lang="zh-CN" altLang="zh-CN" sz="2800" kern="100" dirty="0">
                <a:latin typeface="Times New Roman"/>
                <a:ea typeface="华文细黑"/>
                <a:cs typeface="Times New Roman"/>
              </a:rPr>
              <a:t>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675951" y="4136931"/>
            <a:ext cx="8587607" cy="738664"/>
          </a:xfrm>
          <a:prstGeom prst="rect">
            <a:avLst/>
          </a:prstGeom>
        </p:spPr>
        <p:txBody>
          <a:bodyPr wrap="non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Courier New"/>
              </a:rPr>
              <a:t>铜过量，硝酸不足，最终溶液为</a:t>
            </a:r>
            <a:r>
              <a:rPr lang="en-US" altLang="zh-CN" sz="2800" b="1" kern="100" dirty="0" smtClean="0">
                <a:solidFill>
                  <a:srgbClr val="FF0000"/>
                </a:solidFill>
                <a:latin typeface="Times New Roman"/>
                <a:ea typeface="华文细黑"/>
                <a:cs typeface="Courier New"/>
              </a:rPr>
              <a:t>Cu(NO</a:t>
            </a:r>
            <a:r>
              <a:rPr lang="en-US" altLang="zh-CN" sz="2800" b="1" kern="100" baseline="-25000" dirty="0" smtClean="0">
                <a:solidFill>
                  <a:srgbClr val="FF0000"/>
                </a:solidFill>
                <a:latin typeface="Times New Roman"/>
                <a:ea typeface="华文细黑"/>
                <a:cs typeface="Courier New"/>
              </a:rPr>
              <a:t>3</a:t>
            </a:r>
            <a:r>
              <a:rPr lang="en-US" altLang="zh-CN" sz="2800" b="1" kern="100" dirty="0" smtClean="0">
                <a:solidFill>
                  <a:srgbClr val="FF0000"/>
                </a:solidFill>
                <a:latin typeface="Times New Roman"/>
                <a:ea typeface="华文细黑"/>
                <a:cs typeface="Courier New"/>
              </a:rPr>
              <a:t>)</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与残留的</a:t>
            </a:r>
            <a:r>
              <a:rPr lang="en-US" altLang="zh-CN" sz="2800" b="1" kern="100" dirty="0" smtClean="0">
                <a:solidFill>
                  <a:srgbClr val="FF0000"/>
                </a:solidFill>
                <a:latin typeface="Times New Roman"/>
                <a:ea typeface="华文细黑"/>
                <a:cs typeface="Courier New"/>
              </a:rPr>
              <a:t>Cu</a:t>
            </a:r>
            <a:endParaRPr lang="zh-CN" altLang="zh-CN" sz="2800" b="1" kern="100" dirty="0">
              <a:solidFill>
                <a:srgbClr val="FF0000"/>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45535546"/>
              </p:ext>
            </p:extLst>
          </p:nvPr>
        </p:nvGraphicFramePr>
        <p:xfrm>
          <a:off x="1357510" y="5734050"/>
          <a:ext cx="11074400" cy="893762"/>
        </p:xfrm>
        <a:graphic>
          <a:graphicData uri="http://schemas.openxmlformats.org/presentationml/2006/ole">
            <mc:AlternateContent xmlns:mc="http://schemas.openxmlformats.org/markup-compatibility/2006">
              <mc:Choice xmlns:v="urn:schemas-microsoft-com:vml" Requires="v">
                <p:oleObj spid="_x0000_s48143" name="文档" r:id="rId18" imgW="11075670" imgH="894801" progId="Word.Document.12">
                  <p:embed/>
                </p:oleObj>
              </mc:Choice>
              <mc:Fallback>
                <p:oleObj name="文档" r:id="rId18" imgW="11075670" imgH="894801" progId="Word.Document.12">
                  <p:embed/>
                  <p:pic>
                    <p:nvPicPr>
                      <p:cNvPr id="0" name="对象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57510" y="5734050"/>
                        <a:ext cx="1107440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矩形 34"/>
          <p:cNvSpPr/>
          <p:nvPr/>
        </p:nvSpPr>
        <p:spPr>
          <a:xfrm>
            <a:off x="1120999" y="4851370"/>
            <a:ext cx="7566495" cy="738664"/>
          </a:xfrm>
          <a:prstGeom prst="rect">
            <a:avLst/>
          </a:prstGeom>
        </p:spPr>
        <p:txBody>
          <a:bodyPr wrap="non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Courier New"/>
              </a:rPr>
              <a:t>加了</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SO</a:t>
            </a:r>
            <a:r>
              <a:rPr lang="en-US" altLang="zh-CN" sz="2800" b="1" kern="100" baseline="-25000" dirty="0" smtClean="0">
                <a:solidFill>
                  <a:srgbClr val="FF0000"/>
                </a:solidFill>
                <a:latin typeface="Times New Roman"/>
                <a:ea typeface="华文细黑"/>
                <a:cs typeface="Courier New"/>
              </a:rPr>
              <a:t>4</a:t>
            </a:r>
            <a:r>
              <a:rPr lang="zh-CN" altLang="en-US" sz="2800" b="1" kern="100" dirty="0" smtClean="0">
                <a:solidFill>
                  <a:srgbClr val="FF0000"/>
                </a:solidFill>
                <a:latin typeface="Times New Roman"/>
                <a:ea typeface="华文细黑"/>
                <a:cs typeface="Courier New"/>
              </a:rPr>
              <a:t>，溶液呈酸性，相当于有</a:t>
            </a:r>
            <a:r>
              <a:rPr lang="en-US" altLang="zh-CN" sz="2800" b="1" kern="100" dirty="0" smtClean="0">
                <a:solidFill>
                  <a:srgbClr val="FF0000"/>
                </a:solidFill>
                <a:latin typeface="Times New Roman"/>
                <a:ea typeface="华文细黑"/>
                <a:cs typeface="Courier New"/>
              </a:rPr>
              <a:t>HNO</a:t>
            </a:r>
            <a:r>
              <a:rPr lang="en-US" altLang="zh-CN" sz="2800" b="1" kern="100" baseline="-25000" dirty="0" smtClean="0">
                <a:solidFill>
                  <a:srgbClr val="FF0000"/>
                </a:solidFill>
                <a:latin typeface="Times New Roman"/>
                <a:ea typeface="华文细黑"/>
                <a:cs typeface="Courier New"/>
              </a:rPr>
              <a:t>3</a:t>
            </a:r>
            <a:r>
              <a:rPr lang="zh-CN" altLang="en-US" sz="2800" b="1" kern="100" dirty="0" smtClean="0">
                <a:solidFill>
                  <a:srgbClr val="FF0000"/>
                </a:solidFill>
                <a:latin typeface="Times New Roman"/>
                <a:ea typeface="华文细黑"/>
                <a:cs typeface="Courier New"/>
              </a:rPr>
              <a:t>存在</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2601074" y="2493690"/>
            <a:ext cx="1261884" cy="661015"/>
          </a:xfrm>
          <a:prstGeom prst="rect">
            <a:avLst/>
          </a:prstGeom>
        </p:spPr>
        <p:txBody>
          <a:bodyPr wrap="none">
            <a:spAutoFit/>
          </a:bodyPr>
          <a:lstStyle/>
          <a:p>
            <a:pPr algn="just">
              <a:lnSpc>
                <a:spcPct val="150000"/>
              </a:lnSpc>
              <a:spcAft>
                <a:spcPts val="0"/>
              </a:spcAft>
            </a:pPr>
            <a:r>
              <a:rPr lang="zh-CN" altLang="en-US" sz="2800" b="1" kern="100" dirty="0">
                <a:solidFill>
                  <a:srgbClr val="FF0000"/>
                </a:solidFill>
                <a:latin typeface="Times New Roman"/>
                <a:ea typeface="华文细黑"/>
                <a:cs typeface="Courier New"/>
              </a:rPr>
              <a:t>稀</a:t>
            </a:r>
            <a:r>
              <a:rPr lang="zh-CN" altLang="en-US" sz="2800" b="1" kern="100" dirty="0" smtClean="0">
                <a:solidFill>
                  <a:srgbClr val="FF0000"/>
                </a:solidFill>
                <a:latin typeface="Times New Roman"/>
                <a:ea typeface="华文细黑"/>
                <a:cs typeface="Courier New"/>
              </a:rPr>
              <a:t>硫酸</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1759066" y="3123178"/>
            <a:ext cx="3256020" cy="738664"/>
          </a:xfrm>
          <a:prstGeom prst="rect">
            <a:avLst/>
          </a:prstGeom>
        </p:spPr>
        <p:txBody>
          <a:bodyPr wrap="non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Courier New"/>
              </a:rPr>
              <a:t>浓硫酸是</a:t>
            </a:r>
            <a:r>
              <a:rPr lang="en-US" altLang="zh-CN" sz="2800" b="1" kern="100" dirty="0" smtClean="0">
                <a:solidFill>
                  <a:srgbClr val="FF0000"/>
                </a:solidFill>
                <a:latin typeface="Times New Roman"/>
                <a:ea typeface="华文细黑"/>
                <a:cs typeface="Courier New"/>
              </a:rPr>
              <a:t>18.4 </a:t>
            </a:r>
            <a:r>
              <a:rPr lang="en-US" altLang="zh-CN" sz="2800" b="1" kern="100" dirty="0" err="1" smtClean="0">
                <a:solidFill>
                  <a:srgbClr val="FF0000"/>
                </a:solidFill>
                <a:latin typeface="Times New Roman"/>
                <a:ea typeface="华文细黑"/>
                <a:cs typeface="Courier New"/>
              </a:rPr>
              <a:t>mol</a:t>
            </a:r>
            <a:r>
              <a:rPr lang="en-US" altLang="zh-CN" sz="2800" b="1" kern="100" dirty="0" smtClean="0">
                <a:solidFill>
                  <a:srgbClr val="FF0000"/>
                </a:solidFill>
                <a:latin typeface="Times New Roman"/>
                <a:ea typeface="华文细黑"/>
                <a:cs typeface="Courier New"/>
              </a:rPr>
              <a:t>/L</a:t>
            </a:r>
            <a:endParaRPr lang="zh-CN" altLang="zh-CN" sz="2800" b="1" kern="1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p:bldP spid="37" grpId="0"/>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544" name="文档" r:id="rId4" imgW="6696961" imgH="893497" progId="Word.Document.12">
                  <p:embed/>
                </p:oleObj>
              </mc:Choice>
              <mc:Fallback>
                <p:oleObj name="文档" r:id="rId4" imgW="6696961" imgH="893497" progId="Word.Document.12">
                  <p:embed/>
                  <p:pic>
                    <p:nvPicPr>
                      <p:cNvPr id="0" name=""/>
                      <p:cNvPicPr/>
                      <p:nvPr/>
                    </p:nvPicPr>
                    <p:blipFill>
                      <a:blip r:embed="rId5"/>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545" name="文档" r:id="rId7" imgW="11075670" imgH="894801" progId="Word.Document.12">
                  <p:embed/>
                </p:oleObj>
              </mc:Choice>
              <mc:Fallback>
                <p:oleObj name="文档" r:id="rId7" imgW="11075670" imgH="894801" progId="Word.Document.12">
                  <p:embed/>
                  <p:pic>
                    <p:nvPicPr>
                      <p:cNvPr id="0" name=""/>
                      <p:cNvPicPr/>
                      <p:nvPr/>
                    </p:nvPicPr>
                    <p:blipFill>
                      <a:blip r:embed="rId8"/>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546" name="文档" r:id="rId10" imgW="5804128" imgH="1089691" progId="Word.Document.12">
                  <p:embed/>
                </p:oleObj>
              </mc:Choice>
              <mc:Fallback>
                <p:oleObj name="文档" r:id="rId10" imgW="5804128" imgH="1089691" progId="Word.Document.12">
                  <p:embed/>
                  <p:pic>
                    <p:nvPicPr>
                      <p:cNvPr id="0" name=""/>
                      <p:cNvPicPr/>
                      <p:nvPr/>
                    </p:nvPicPr>
                    <p:blipFill>
                      <a:blip r:embed="rId11"/>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1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2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2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2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06541" y="811798"/>
            <a:ext cx="6013185" cy="738664"/>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smtClean="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a:t>
            </a:r>
            <a:r>
              <a:rPr lang="zh-CN" altLang="zh-CN" sz="2800" kern="100" dirty="0" smtClean="0">
                <a:solidFill>
                  <a:prstClr val="black"/>
                </a:solidFill>
                <a:latin typeface="Times New Roman"/>
                <a:ea typeface="华文细黑"/>
                <a:cs typeface="Times New Roman"/>
              </a:rPr>
              <a:t>为</a:t>
            </a:r>
            <a:r>
              <a:rPr lang="en-US" altLang="zh-CN" sz="2800" kern="100" dirty="0" smtClean="0">
                <a:solidFill>
                  <a:prstClr val="black"/>
                </a:solidFill>
                <a:latin typeface="Times New Roman"/>
                <a:ea typeface="华文细黑"/>
                <a:cs typeface="Times New Roman"/>
              </a:rPr>
              <a:t>0.1 </a:t>
            </a:r>
            <a:r>
              <a:rPr lang="en-US" altLang="zh-CN" sz="2800" kern="100" dirty="0" err="1" smtClean="0">
                <a:solidFill>
                  <a:prstClr val="black"/>
                </a:solidFill>
                <a:latin typeface="Times New Roman"/>
                <a:ea typeface="华文细黑"/>
                <a:cs typeface="Times New Roman"/>
              </a:rPr>
              <a:t>mol</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75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7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75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474"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a:t>
            </a:r>
            <a:r>
              <a:rPr lang="en-US" altLang="zh-CN" sz="2800" kern="100" dirty="0" smtClean="0">
                <a:latin typeface="Times New Roman"/>
                <a:ea typeface="华文细黑"/>
                <a:cs typeface="Courier New"/>
              </a:rPr>
              <a:t>)___</a:t>
            </a:r>
            <a:r>
              <a:rPr lang="en-US" altLang="zh-CN" sz="2800" kern="100" dirty="0" err="1" smtClean="0">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)___Cu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___HNO</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=___Cu(NO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)___KI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=___Mn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__Cl</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4843366"/>
              </p:ext>
            </p:extLst>
          </p:nvPr>
        </p:nvGraphicFramePr>
        <p:xfrm>
          <a:off x="4113707" y="1461003"/>
          <a:ext cx="1200150" cy="1066800"/>
        </p:xfrm>
        <a:graphic>
          <a:graphicData uri="http://schemas.openxmlformats.org/presentationml/2006/ole">
            <mc:AlternateContent xmlns:mc="http://schemas.openxmlformats.org/markup-compatibility/2006">
              <mc:Choice xmlns:v="urn:schemas-microsoft-com:vml" Requires="v">
                <p:oleObj spid="_x0000_s1536" name="文档" r:id="rId4" imgW="1200330" imgH="1066358" progId="Word.Document.12">
                  <p:embed/>
                </p:oleObj>
              </mc:Choice>
              <mc:Fallback>
                <p:oleObj name="文档" r:id="rId4" imgW="1200330" imgH="1066358" progId="Word.Document.12">
                  <p:embed/>
                  <p:pic>
                    <p:nvPicPr>
                      <p:cNvPr id="0" name=""/>
                      <p:cNvPicPr/>
                      <p:nvPr/>
                    </p:nvPicPr>
                    <p:blipFill>
                      <a:blip r:embed="rId5"/>
                      <a:stretch>
                        <a:fillRect/>
                      </a:stretch>
                    </p:blipFill>
                    <p:spPr>
                      <a:xfrm>
                        <a:off x="4113707"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28331302"/>
              </p:ext>
            </p:extLst>
          </p:nvPr>
        </p:nvGraphicFramePr>
        <p:xfrm>
          <a:off x="1126654" y="3723731"/>
          <a:ext cx="1198562" cy="679450"/>
        </p:xfrm>
        <a:graphic>
          <a:graphicData uri="http://schemas.openxmlformats.org/presentationml/2006/ole">
            <mc:AlternateContent xmlns:mc="http://schemas.openxmlformats.org/markup-compatibility/2006">
              <mc:Choice xmlns:v="urn:schemas-microsoft-com:vml" Requires="v">
                <p:oleObj spid="_x0000_s1537" name="文档" r:id="rId7" imgW="1200330" imgH="680424" progId="Word.Document.12">
                  <p:embed/>
                </p:oleObj>
              </mc:Choice>
              <mc:Fallback>
                <p:oleObj name="文档" r:id="rId7" imgW="1200330" imgH="680424" progId="Word.Document.12">
                  <p:embed/>
                  <p:pic>
                    <p:nvPicPr>
                      <p:cNvPr id="0" name=""/>
                      <p:cNvPicPr/>
                      <p:nvPr/>
                    </p:nvPicPr>
                    <p:blipFill>
                      <a:blip r:embed="rId8"/>
                      <a:stretch>
                        <a:fillRect/>
                      </a:stretch>
                    </p:blipFill>
                    <p:spPr>
                      <a:xfrm>
                        <a:off x="1126654" y="3723731"/>
                        <a:ext cx="1198562" cy="679450"/>
                      </a:xfrm>
                      <a:prstGeom prst="rect">
                        <a:avLst/>
                      </a:prstGeom>
                    </p:spPr>
                  </p:pic>
                </p:oleObj>
              </mc:Fallback>
            </mc:AlternateContent>
          </a:graphicData>
        </a:graphic>
      </p:graphicFrame>
      <p:sp>
        <p:nvSpPr>
          <p:cNvPr id="3" name="矩形 2"/>
          <p:cNvSpPr/>
          <p:nvPr/>
        </p:nvSpPr>
        <p:spPr>
          <a:xfrm>
            <a:off x="873347" y="163665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4" name="矩形 3"/>
          <p:cNvSpPr/>
          <p:nvPr/>
        </p:nvSpPr>
        <p:spPr>
          <a:xfrm>
            <a:off x="281756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5" name="矩形 4"/>
          <p:cNvSpPr/>
          <p:nvPr/>
        </p:nvSpPr>
        <p:spPr>
          <a:xfrm>
            <a:off x="5481859" y="16547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8" name="矩形 7"/>
          <p:cNvSpPr/>
          <p:nvPr/>
        </p:nvSpPr>
        <p:spPr>
          <a:xfrm>
            <a:off x="713804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9" name="矩形 8"/>
          <p:cNvSpPr/>
          <p:nvPr/>
        </p:nvSpPr>
        <p:spPr>
          <a:xfrm>
            <a:off x="8934081" y="164235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0" name="矩形 9"/>
          <p:cNvSpPr/>
          <p:nvPr/>
        </p:nvSpPr>
        <p:spPr>
          <a:xfrm>
            <a:off x="58531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3" name="矩形 12"/>
          <p:cNvSpPr/>
          <p:nvPr/>
        </p:nvSpPr>
        <p:spPr>
          <a:xfrm>
            <a:off x="1881459"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14" name="矩形 13"/>
          <p:cNvSpPr/>
          <p:nvPr/>
        </p:nvSpPr>
        <p:spPr>
          <a:xfrm>
            <a:off x="446958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5" name="矩形 14"/>
          <p:cNvSpPr/>
          <p:nvPr/>
        </p:nvSpPr>
        <p:spPr>
          <a:xfrm>
            <a:off x="6743278" y="234256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6" name="矩形 15"/>
          <p:cNvSpPr/>
          <p:nvPr/>
        </p:nvSpPr>
        <p:spPr>
          <a:xfrm>
            <a:off x="8506195"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2" name="矩形 21"/>
          <p:cNvSpPr/>
          <p:nvPr/>
        </p:nvSpPr>
        <p:spPr>
          <a:xfrm>
            <a:off x="585315"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73744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4" name="矩形 23"/>
          <p:cNvSpPr/>
          <p:nvPr/>
        </p:nvSpPr>
        <p:spPr>
          <a:xfrm>
            <a:off x="3321619"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5" name="矩形 24"/>
          <p:cNvSpPr/>
          <p:nvPr/>
        </p:nvSpPr>
        <p:spPr>
          <a:xfrm>
            <a:off x="5371751"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8" name="矩形 27"/>
          <p:cNvSpPr/>
          <p:nvPr/>
        </p:nvSpPr>
        <p:spPr>
          <a:xfrm>
            <a:off x="639256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9" name="矩形 28"/>
          <p:cNvSpPr/>
          <p:nvPr/>
        </p:nvSpPr>
        <p:spPr>
          <a:xfrm>
            <a:off x="8141993"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30" name="矩形 29"/>
          <p:cNvSpPr/>
          <p:nvPr/>
        </p:nvSpPr>
        <p:spPr>
          <a:xfrm>
            <a:off x="585315" y="37347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1" name="矩形 30"/>
          <p:cNvSpPr/>
          <p:nvPr/>
        </p:nvSpPr>
        <p:spPr>
          <a:xfrm>
            <a:off x="2383115" y="3750538"/>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16</a:t>
            </a:r>
            <a:endParaRPr lang="zh-CN" altLang="en-US" sz="2800" b="1" kern="100" dirty="0">
              <a:solidFill>
                <a:srgbClr val="FF0000"/>
              </a:solidFill>
              <a:latin typeface="Times New Roman"/>
              <a:ea typeface="华文细黑"/>
            </a:endParaRPr>
          </a:p>
        </p:txBody>
      </p:sp>
      <p:sp>
        <p:nvSpPr>
          <p:cNvPr id="32" name="矩形 31"/>
          <p:cNvSpPr/>
          <p:nvPr/>
        </p:nvSpPr>
        <p:spPr>
          <a:xfrm>
            <a:off x="3751267" y="3717826"/>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10</a:t>
            </a:r>
            <a:endParaRPr lang="zh-CN" altLang="en-US" sz="2800" b="1" kern="100" dirty="0">
              <a:solidFill>
                <a:srgbClr val="FF0000"/>
              </a:solidFill>
              <a:latin typeface="Times New Roman"/>
              <a:ea typeface="华文细黑"/>
            </a:endParaRPr>
          </a:p>
        </p:txBody>
      </p:sp>
      <p:sp>
        <p:nvSpPr>
          <p:cNvPr id="33" name="矩形 32"/>
          <p:cNvSpPr/>
          <p:nvPr/>
        </p:nvSpPr>
        <p:spPr>
          <a:xfrm>
            <a:off x="5531996" y="373814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4" name="矩形 33"/>
          <p:cNvSpPr/>
          <p:nvPr/>
        </p:nvSpPr>
        <p:spPr>
          <a:xfrm>
            <a:off x="7209234" y="374320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35" name="矩形 34"/>
          <p:cNvSpPr/>
          <p:nvPr/>
        </p:nvSpPr>
        <p:spPr>
          <a:xfrm>
            <a:off x="8717240" y="37359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7" name="矩形 36"/>
          <p:cNvSpPr/>
          <p:nvPr/>
        </p:nvSpPr>
        <p:spPr>
          <a:xfrm>
            <a:off x="432520" y="4365898"/>
            <a:ext cx="8787983" cy="2246769"/>
          </a:xfrm>
          <a:prstGeom prst="rect">
            <a:avLst/>
          </a:prstGeom>
        </p:spPr>
        <p:txBody>
          <a:bodyPr wrap="none">
            <a:spAutoFit/>
          </a:bodyPr>
          <a:lstStyle/>
          <a:p>
            <a:pPr>
              <a:lnSpc>
                <a:spcPct val="125000"/>
              </a:lnSpc>
            </a:pPr>
            <a:r>
              <a:rPr lang="zh-CN" altLang="en-US" sz="2800" b="1" kern="100" dirty="0" smtClean="0">
                <a:solidFill>
                  <a:srgbClr val="FF0000"/>
                </a:solidFill>
                <a:latin typeface="Times New Roman"/>
                <a:ea typeface="华文细黑"/>
              </a:rPr>
              <a:t>建议：先写离子方程式，再配化学方程式</a:t>
            </a:r>
            <a:endParaRPr lang="en-US" altLang="zh-CN" sz="2800" b="1" kern="100" dirty="0" smtClean="0">
              <a:solidFill>
                <a:srgbClr val="FF0000"/>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① </a:t>
            </a:r>
            <a:r>
              <a:rPr lang="zh-CN" altLang="en-US" sz="2800" b="1" kern="100" dirty="0">
                <a:solidFill>
                  <a:srgbClr val="0000FF"/>
                </a:solidFill>
                <a:latin typeface="Times New Roman"/>
                <a:ea typeface="华文细黑"/>
              </a:rPr>
              <a:t>先</a:t>
            </a:r>
            <a:r>
              <a:rPr lang="zh-CN" altLang="en-US" sz="2800" b="1" kern="100" dirty="0" smtClean="0">
                <a:solidFill>
                  <a:srgbClr val="0000FF"/>
                </a:solidFill>
                <a:latin typeface="Times New Roman"/>
                <a:ea typeface="华文细黑"/>
              </a:rPr>
              <a:t>用电子转移守恒，定四物系数；</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② </a:t>
            </a:r>
            <a:r>
              <a:rPr lang="zh-CN" altLang="en-US" sz="2800" b="1" kern="100" dirty="0" smtClean="0">
                <a:solidFill>
                  <a:srgbClr val="0000FF"/>
                </a:solidFill>
                <a:latin typeface="Times New Roman"/>
                <a:ea typeface="华文细黑"/>
              </a:rPr>
              <a:t>观察电荷守恒；</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③ </a:t>
            </a:r>
            <a:r>
              <a:rPr lang="zh-CN" altLang="en-US" sz="2800" b="1" kern="100" dirty="0" smtClean="0">
                <a:solidFill>
                  <a:srgbClr val="0000FF"/>
                </a:solidFill>
                <a:latin typeface="Times New Roman"/>
                <a:ea typeface="华文细黑"/>
              </a:rPr>
              <a:t>看溶液环境，酸性：补</a:t>
            </a:r>
            <a:r>
              <a:rPr lang="en-US" altLang="zh-CN" sz="2800" b="1" kern="100" dirty="0" smtClean="0">
                <a:solidFill>
                  <a:srgbClr val="0000FF"/>
                </a:solidFill>
                <a:latin typeface="Times New Roman"/>
                <a:ea typeface="华文细黑"/>
              </a:rPr>
              <a:t>H</a:t>
            </a:r>
            <a:r>
              <a:rPr lang="en-US" altLang="zh-CN" sz="2800" b="1" kern="100" baseline="30000" dirty="0" smtClean="0">
                <a:solidFill>
                  <a:srgbClr val="0000FF"/>
                </a:solidFill>
                <a:latin typeface="Times New Roman"/>
                <a:ea typeface="华文细黑"/>
              </a:rPr>
              <a:t>+</a:t>
            </a:r>
            <a:r>
              <a:rPr lang="zh-CN" altLang="en-US" sz="2800" b="1" kern="100" dirty="0" smtClean="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r>
              <a:rPr lang="zh-CN" altLang="en-US" sz="2800" b="1" kern="100" dirty="0" smtClean="0">
                <a:solidFill>
                  <a:srgbClr val="0000FF"/>
                </a:solidFill>
                <a:latin typeface="Times New Roman"/>
                <a:ea typeface="华文细黑"/>
              </a:rPr>
              <a:t>；碱性：</a:t>
            </a:r>
            <a:r>
              <a:rPr lang="en-US" altLang="zh-CN" sz="2800" b="1" kern="100" dirty="0" smtClean="0">
                <a:solidFill>
                  <a:srgbClr val="0000FF"/>
                </a:solidFill>
                <a:latin typeface="Times New Roman"/>
                <a:ea typeface="华文细黑"/>
              </a:rPr>
              <a:t>OH</a:t>
            </a:r>
            <a:r>
              <a:rPr lang="en-US" altLang="zh-CN" sz="2800" b="1" kern="100" baseline="30000" dirty="0" smtClean="0">
                <a:solidFill>
                  <a:srgbClr val="0000FF"/>
                </a:solidFill>
                <a:latin typeface="Times New Roman"/>
                <a:ea typeface="华文细黑"/>
              </a:rPr>
              <a:t>-</a:t>
            </a:r>
            <a:r>
              <a:rPr lang="zh-CN" altLang="en-US" sz="2800" b="1" kern="100" dirty="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p>
        </p:txBody>
      </p:sp>
      <p:sp>
        <p:nvSpPr>
          <p:cNvPr id="11" name="TextBox 10"/>
          <p:cNvSpPr txBox="1"/>
          <p:nvPr/>
        </p:nvSpPr>
        <p:spPr>
          <a:xfrm>
            <a:off x="8886626" y="981522"/>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93010" y="1629594"/>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500394" y="22966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513094" y="297234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531110" y="371782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7">
                                            <p:txEl>
                                              <p:pRg st="3" end="3"/>
                                            </p:txEl>
                                          </p:spTgt>
                                        </p:tgtEl>
                                        <p:attrNameLst>
                                          <p:attrName>style.visibility</p:attrName>
                                        </p:attrNameLst>
                                      </p:cBhvr>
                                      <p:to>
                                        <p:strVal val="visible"/>
                                      </p:to>
                                    </p:set>
                                    <p:animEffect transition="in" filter="fade">
                                      <p:cBhvr>
                                        <p:cTn id="28" dur="1000"/>
                                        <p:tgtEl>
                                          <p:spTgt spid="37">
                                            <p:txEl>
                                              <p:pRg st="3" end="3"/>
                                            </p:txEl>
                                          </p:spTgt>
                                        </p:tgtEl>
                                      </p:cBhvr>
                                    </p:animEffect>
                                    <p:anim calcmode="lin" valueType="num">
                                      <p:cBhvr>
                                        <p:cTn id="2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linds(horizontal)">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blinds(horizontal)">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blinds(horizontal)">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blinds(horizontal)">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blinds(horizontal)">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blinds(horizontal)">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wipe(down)">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blinds(horizontal)">
                                      <p:cBhvr>
                                        <p:cTn id="100" dur="500"/>
                                        <p:tgtEl>
                                          <p:spTgt spid="22"/>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blinds(horizontal)">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blinds(horizontal)">
                                      <p:cBhvr>
                                        <p:cTn id="110" dur="5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blinds(horizontal)">
                                      <p:cBhvr>
                                        <p:cTn id="115" dur="500"/>
                                        <p:tgtEl>
                                          <p:spTgt spid="25"/>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blinds(horizontal)">
                                      <p:cBhvr>
                                        <p:cTn id="120" dur="500"/>
                                        <p:tgtEl>
                                          <p:spTgt spid="28"/>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blinds(horizontal)">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down)">
                                      <p:cBhvr>
                                        <p:cTn id="130" dur="5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blinds(horizontal)">
                                      <p:cBhvr>
                                        <p:cTn id="135" dur="500"/>
                                        <p:tgtEl>
                                          <p:spTgt spid="30"/>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blinds(horizontal)">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blinds(horizontal)">
                                      <p:cBhvr>
                                        <p:cTn id="145" dur="500"/>
                                        <p:tgtEl>
                                          <p:spTgt spid="32"/>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blinds(horizontal)">
                                      <p:cBhvr>
                                        <p:cTn id="150" dur="500"/>
                                        <p:tgtEl>
                                          <p:spTgt spid="33"/>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blinds(horizontal)">
                                      <p:cBhvr>
                                        <p:cTn id="155" dur="500"/>
                                        <p:tgtEl>
                                          <p:spTgt spid="34"/>
                                        </p:tgtEl>
                                      </p:cBhvr>
                                    </p:animEffect>
                                  </p:childTnLst>
                                </p:cTn>
                              </p:par>
                            </p:childTnLst>
                          </p:cTn>
                        </p:par>
                      </p:childTnLst>
                    </p:cTn>
                  </p:par>
                  <p:par>
                    <p:cTn id="156" fill="hold">
                      <p:stCondLst>
                        <p:cond delay="indefinite"/>
                      </p:stCondLst>
                      <p:childTnLst>
                        <p:par>
                          <p:cTn id="157" fill="hold">
                            <p:stCondLst>
                              <p:cond delay="0"/>
                            </p:stCondLst>
                            <p:childTnLst>
                              <p:par>
                                <p:cTn id="158" presetID="3" presetClass="entr" presetSubtype="10" fill="hold" grpId="0" nodeType="clickEffect">
                                  <p:stCondLst>
                                    <p:cond delay="0"/>
                                  </p:stCondLst>
                                  <p:childTnLst>
                                    <p:set>
                                      <p:cBhvr>
                                        <p:cTn id="159" dur="1" fill="hold">
                                          <p:stCondLst>
                                            <p:cond delay="0"/>
                                          </p:stCondLst>
                                        </p:cTn>
                                        <p:tgtEl>
                                          <p:spTgt spid="35"/>
                                        </p:tgtEl>
                                        <p:attrNameLst>
                                          <p:attrName>style.visibility</p:attrName>
                                        </p:attrNameLst>
                                      </p:cBhvr>
                                      <p:to>
                                        <p:strVal val="visible"/>
                                      </p:to>
                                    </p:set>
                                    <p:animEffect transition="in" filter="blinds(horizontal)">
                                      <p:cBhvr>
                                        <p:cTn id="160" dur="500"/>
                                        <p:tgtEl>
                                          <p:spTgt spid="3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wipe(down)">
                                      <p:cBhvr>
                                        <p:cTn id="1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P spid="13" grpId="0"/>
      <p:bldP spid="14" grpId="0"/>
      <p:bldP spid="15" grpId="0"/>
      <p:bldP spid="16" grpId="0"/>
      <p:bldP spid="22" grpId="0"/>
      <p:bldP spid="23" grpId="0"/>
      <p:bldP spid="24" grpId="0"/>
      <p:bldP spid="25" grpId="0"/>
      <p:bldP spid="28" grpId="0"/>
      <p:bldP spid="29" grpId="0"/>
      <p:bldP spid="30" grpId="0"/>
      <p:bldP spid="31" grpId="0"/>
      <p:bldP spid="32" grpId="0"/>
      <p:bldP spid="33" grpId="0"/>
      <p:bldP spid="34" grpId="0"/>
      <p:bldP spid="35" grpId="0"/>
      <p:bldP spid="11" grpId="0"/>
      <p:bldP spid="12" grpId="0"/>
      <p:bldP spid="42" grpId="0"/>
      <p:bldP spid="43" grpId="0"/>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969131" y="926388"/>
            <a:ext cx="2600392" cy="523220"/>
          </a:xfrm>
          <a:prstGeom prst="rect">
            <a:avLst/>
          </a:prstGeom>
        </p:spPr>
        <p:txBody>
          <a:bodyPr wrap="none">
            <a:spAutoFit/>
          </a:bodyPr>
          <a:lstStyle/>
          <a:p>
            <a:r>
              <a:rPr lang="en-US" altLang="zh-CN" sz="2800" b="1" kern="100" dirty="0">
                <a:solidFill>
                  <a:srgbClr val="FF0000"/>
                </a:solidFill>
                <a:latin typeface="Times New Roman"/>
                <a:ea typeface="华文细黑"/>
              </a:rPr>
              <a:t>NO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N</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5" name="矩形 4"/>
          <p:cNvSpPr/>
          <p:nvPr/>
        </p:nvSpPr>
        <p:spPr>
          <a:xfrm>
            <a:off x="7472598" y="2731699"/>
            <a:ext cx="1003801" cy="738664"/>
          </a:xfrm>
          <a:prstGeom prst="rect">
            <a:avLst/>
          </a:prstGeom>
        </p:spPr>
        <p:txBody>
          <a:bodyPr wrap="non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t>
            </a:r>
            <a:endParaRPr lang="zh-CN" altLang="zh-CN" sz="2800" b="1" kern="100" dirty="0">
              <a:solidFill>
                <a:srgbClr val="FF0000"/>
              </a:solidFill>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228" name="文档" r:id="rId4" imgW="11560366" imgH="2349844" progId="Word.Document.12">
                  <p:embed/>
                </p:oleObj>
              </mc:Choice>
              <mc:Fallback>
                <p:oleObj name="文档" r:id="rId4" imgW="11560366" imgH="2349844" progId="Word.Document.12">
                  <p:embed/>
                  <p:pic>
                    <p:nvPicPr>
                      <p:cNvPr id="0" name=""/>
                      <p:cNvPicPr/>
                      <p:nvPr/>
                    </p:nvPicPr>
                    <p:blipFill>
                      <a:blip r:embed="rId5"/>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229" name="文档" r:id="rId7" imgW="11512148" imgH="1749585" progId="Word.Document.12">
                  <p:embed/>
                </p:oleObj>
              </mc:Choice>
              <mc:Fallback>
                <p:oleObj name="文档" r:id="rId7" imgW="11512148" imgH="1749585" progId="Word.Document.12">
                  <p:embed/>
                  <p:pic>
                    <p:nvPicPr>
                      <p:cNvPr id="0" name=""/>
                      <p:cNvPicPr/>
                      <p:nvPr/>
                    </p:nvPicPr>
                    <p:blipFill>
                      <a:blip r:embed="rId8"/>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加入氧化剂不能过量</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227" name="文档" r:id="rId4" imgW="1190249" imgH="853231" progId="Word.Document.12">
                  <p:embed/>
                </p:oleObj>
              </mc:Choice>
              <mc:Fallback>
                <p:oleObj name="文档" r:id="rId4" imgW="1190249" imgH="853231" progId="Word.Document.12">
                  <p:embed/>
                  <p:pic>
                    <p:nvPicPr>
                      <p:cNvPr id="0" name=""/>
                      <p:cNvPicPr/>
                      <p:nvPr/>
                    </p:nvPicPr>
                    <p:blipFill>
                      <a:blip r:embed="rId5"/>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70971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503337" y="3428063"/>
            <a:ext cx="982961" cy="523220"/>
          </a:xfrm>
          <a:prstGeom prst="rect">
            <a:avLst/>
          </a:prstGeom>
        </p:spPr>
        <p:txBody>
          <a:bodyPr wrap="none">
            <a:spAutoFit/>
          </a:bodyPr>
          <a:lstStyle/>
          <a:p>
            <a:r>
              <a:rPr lang="en-US" altLang="zh-CN" sz="2800" b="1" kern="100" dirty="0" err="1">
                <a:solidFill>
                  <a:srgbClr val="FF0000"/>
                </a:solidFill>
                <a:latin typeface="Times New Roman"/>
                <a:ea typeface="华文细黑"/>
              </a:rPr>
              <a:t>NaCl</a:t>
            </a:r>
            <a:endParaRPr lang="zh-CN" altLang="en-US" sz="2800" b="1" kern="100" dirty="0">
              <a:solidFill>
                <a:srgbClr val="FF0000"/>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228" name="文档" r:id="rId8" imgW="786299" imgH="751707" progId="Word.Document.12">
                  <p:embed/>
                </p:oleObj>
              </mc:Choice>
              <mc:Fallback>
                <p:oleObj name="文档" r:id="rId8" imgW="786299" imgH="751707" progId="Word.Document.12">
                  <p:embed/>
                  <p:pic>
                    <p:nvPicPr>
                      <p:cNvPr id="0" name=""/>
                      <p:cNvPicPr/>
                      <p:nvPr/>
                    </p:nvPicPr>
                    <p:blipFill>
                      <a:blip r:embed="rId9"/>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10"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1"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2"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3"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4"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5"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6"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7"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8"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9"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20"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21"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2"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3"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6070" name="文档" r:id="rId4" imgW="1281696" imgH="1025677" progId="Word.Document.12">
                  <p:embed/>
                </p:oleObj>
              </mc:Choice>
              <mc:Fallback>
                <p:oleObj name="文档" r:id="rId4" imgW="1281696" imgH="1025677" progId="Word.Document.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547031" cy="523220"/>
          </a:xfrm>
          <a:prstGeom prst="rect">
            <a:avLst/>
          </a:prstGeom>
        </p:spPr>
        <p:txBody>
          <a:bodyPr wrap="none">
            <a:spAutoFit/>
          </a:bodyPr>
          <a:lstStyle/>
          <a:p>
            <a:r>
              <a:rPr lang="en-US" altLang="zh-CN" sz="2800" b="1" kern="100" dirty="0" err="1">
                <a:solidFill>
                  <a:srgbClr val="FF0000"/>
                </a:solidFill>
                <a:latin typeface="Times New Roman"/>
                <a:ea typeface="华文细黑"/>
              </a:rPr>
              <a:t>ClO</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6" name="矩形 5"/>
          <p:cNvSpPr/>
          <p:nvPr/>
        </p:nvSpPr>
        <p:spPr>
          <a:xfrm>
            <a:off x="8687494" y="2565698"/>
            <a:ext cx="518091" cy="646331"/>
          </a:xfrm>
          <a:prstGeom prst="rect">
            <a:avLst/>
          </a:prstGeom>
        </p:spPr>
        <p:txBody>
          <a:bodyPr wrap="none">
            <a:spAutoFit/>
          </a:bodyPr>
          <a:lstStyle/>
          <a:p>
            <a:r>
              <a:rPr lang="en-US" altLang="zh-CN" sz="3600" b="1" kern="100" dirty="0">
                <a:solidFill>
                  <a:srgbClr val="FF0000"/>
                </a:solidFill>
                <a:latin typeface="Times New Roman"/>
                <a:ea typeface="华文细黑"/>
                <a:cs typeface="Courier New"/>
              </a:rPr>
              <a:t>A</a:t>
            </a:r>
            <a:endParaRPr lang="zh-CN" altLang="zh-CN" sz="3600" b="1" kern="100" dirty="0">
              <a:solidFill>
                <a:srgbClr val="FF0000"/>
              </a:solidFill>
              <a:latin typeface="Times New Roman"/>
              <a:ea typeface="华文细黑"/>
              <a:cs typeface="Courier New"/>
            </a:endParaRPr>
          </a:p>
        </p:txBody>
      </p:sp>
      <p:sp>
        <p:nvSpPr>
          <p:cNvPr id="21"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403" name="文档" r:id="rId4" imgW="5091860" imgH="1208563" progId="Word.Document.12">
                  <p:embed/>
                </p:oleObj>
              </mc:Choice>
              <mc:Fallback>
                <p:oleObj name="文档" r:id="rId4" imgW="5091860" imgH="1208563" progId="Word.Document.12">
                  <p:embed/>
                  <p:pic>
                    <p:nvPicPr>
                      <p:cNvPr id="0" name=""/>
                      <p:cNvPicPr/>
                      <p:nvPr/>
                    </p:nvPicPr>
                    <p:blipFill>
                      <a:blip r:embed="rId5"/>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404" name="文档" r:id="rId21" imgW="5091860" imgH="1208203" progId="Word.Document.12">
                  <p:embed/>
                </p:oleObj>
              </mc:Choice>
              <mc:Fallback>
                <p:oleObj name="文档" r:id="rId21" imgW="5091860" imgH="1208203" progId="Word.Document.12">
                  <p:embed/>
                  <p:pic>
                    <p:nvPicPr>
                      <p:cNvPr id="0"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405" name="文档" r:id="rId24" imgW="5091860" imgH="1208203" progId="Word.Document.12">
                  <p:embed/>
                </p:oleObj>
              </mc:Choice>
              <mc:Fallback>
                <p:oleObj name="文档" r:id="rId24" imgW="5091860" imgH="1208203" progId="Word.Document.12">
                  <p:embed/>
                  <p:pic>
                    <p:nvPicPr>
                      <p:cNvPr id="0" name="对象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406" name="文档" r:id="rId27" imgW="5091860" imgH="1208203" progId="Word.Document.12">
                  <p:embed/>
                </p:oleObj>
              </mc:Choice>
              <mc:Fallback>
                <p:oleObj name="文档" r:id="rId27" imgW="5091860" imgH="1208203" progId="Word.Document.12">
                  <p:embed/>
                  <p:pic>
                    <p:nvPicPr>
                      <p:cNvPr id="0" name="对象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075780" y="909514"/>
            <a:ext cx="492443" cy="1025922"/>
          </a:xfrm>
          <a:prstGeom prst="rect">
            <a:avLst/>
          </a:prstGeom>
        </p:spPr>
        <p:txBody>
          <a:bodyPr wrap="none">
            <a:spAutoFit/>
          </a:bodyPr>
          <a:lstStyle/>
          <a:p>
            <a:pPr lvl="0" algn="just">
              <a:lnSpc>
                <a:spcPct val="200000"/>
              </a:lnSpc>
            </a:pPr>
            <a:r>
              <a:rPr lang="en-US" altLang="zh-CN" sz="3600" b="1" kern="100" dirty="0" smtClean="0">
                <a:solidFill>
                  <a:srgbClr val="FF0000"/>
                </a:solidFill>
                <a:latin typeface="Times New Roman"/>
                <a:ea typeface="华文细黑"/>
                <a:cs typeface="Courier New"/>
              </a:rPr>
              <a:t>B</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306656" y="355347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5</a:t>
            </a:r>
            <a:endParaRPr lang="zh-CN" altLang="en-US" sz="2800" b="1" kern="100" dirty="0">
              <a:solidFill>
                <a:srgbClr val="FF0000"/>
              </a:solidFill>
              <a:latin typeface="Times New Roman"/>
              <a:ea typeface="华文细黑"/>
              <a:cs typeface="Courier New"/>
            </a:endParaRPr>
          </a:p>
        </p:txBody>
      </p:sp>
      <p:sp>
        <p:nvSpPr>
          <p:cNvPr id="3" name="矩形 2"/>
          <p:cNvSpPr/>
          <p:nvPr/>
        </p:nvSpPr>
        <p:spPr>
          <a:xfrm>
            <a:off x="1751866" y="353315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2</a:t>
            </a:r>
            <a:endParaRPr lang="zh-CN" altLang="en-US" sz="2800" b="1" kern="100" dirty="0">
              <a:solidFill>
                <a:srgbClr val="FF0000"/>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6</a:t>
            </a:r>
            <a:endParaRPr lang="zh-CN" altLang="en-US" sz="2800" b="1" kern="100" dirty="0">
              <a:solidFill>
                <a:srgbClr val="FF0000"/>
              </a:solidFill>
              <a:latin typeface="Times New Roman"/>
              <a:ea typeface="华文细黑"/>
              <a:cs typeface="Courier New"/>
            </a:endParaRPr>
          </a:p>
        </p:txBody>
      </p:sp>
      <p:sp>
        <p:nvSpPr>
          <p:cNvPr id="5" name="矩形 4"/>
          <p:cNvSpPr/>
          <p:nvPr/>
        </p:nvSpPr>
        <p:spPr>
          <a:xfrm>
            <a:off x="5358234" y="353315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2</a:t>
            </a:r>
            <a:endParaRPr lang="zh-CN" altLang="en-US" sz="2800" b="1" kern="100" dirty="0">
              <a:solidFill>
                <a:srgbClr val="FF0000"/>
              </a:solidFill>
              <a:latin typeface="Times New Roman"/>
              <a:ea typeface="华文细黑"/>
              <a:cs typeface="Courier New"/>
            </a:endParaRPr>
          </a:p>
        </p:txBody>
      </p:sp>
      <p:sp>
        <p:nvSpPr>
          <p:cNvPr id="6" name="矩形 5"/>
          <p:cNvSpPr/>
          <p:nvPr/>
        </p:nvSpPr>
        <p:spPr>
          <a:xfrm>
            <a:off x="7180406" y="353315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3</a:t>
            </a:r>
            <a:endParaRPr lang="zh-CN" altLang="en-US" sz="2800" b="1" kern="100" dirty="0">
              <a:solidFill>
                <a:srgbClr val="FF0000"/>
              </a:solidFill>
              <a:latin typeface="Times New Roman"/>
              <a:ea typeface="华文细黑"/>
              <a:cs typeface="Courier New"/>
            </a:endParaRPr>
          </a:p>
        </p:txBody>
      </p:sp>
      <p:sp>
        <p:nvSpPr>
          <p:cNvPr id="7" name="矩形 6"/>
          <p:cNvSpPr/>
          <p:nvPr/>
        </p:nvSpPr>
        <p:spPr>
          <a:xfrm>
            <a:off x="9225458" y="354331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2</a:t>
            </a:r>
            <a:endParaRPr lang="zh-CN" altLang="en-US" sz="2800" b="1" kern="100" dirty="0">
              <a:solidFill>
                <a:srgbClr val="FF0000"/>
              </a:solidFill>
              <a:latin typeface="Times New Roman"/>
              <a:ea typeface="华文细黑"/>
              <a:cs typeface="Courier New"/>
            </a:endParaRPr>
          </a:p>
        </p:txBody>
      </p:sp>
      <p:sp>
        <p:nvSpPr>
          <p:cNvPr id="9" name="矩形 8"/>
          <p:cNvSpPr/>
          <p:nvPr/>
        </p:nvSpPr>
        <p:spPr>
          <a:xfrm>
            <a:off x="167690" y="4122416"/>
            <a:ext cx="1042273" cy="523220"/>
          </a:xfrm>
          <a:prstGeom prst="rect">
            <a:avLst/>
          </a:prstGeom>
        </p:spPr>
        <p:txBody>
          <a:bodyPr wrap="none">
            <a:spAutoFit/>
          </a:bodyPr>
          <a:lstStyle/>
          <a:p>
            <a:r>
              <a:rPr lang="en-US" altLang="zh-CN" sz="2800" b="1" kern="100" dirty="0">
                <a:solidFill>
                  <a:srgbClr val="FF0000"/>
                </a:solidFill>
                <a:latin typeface="Times New Roman"/>
                <a:ea typeface="华文细黑"/>
              </a:rPr>
              <a:t>2H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67014" y="4838818"/>
            <a:ext cx="3816423" cy="161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矩形 34"/>
          <p:cNvSpPr/>
          <p:nvPr/>
        </p:nvSpPr>
        <p:spPr>
          <a:xfrm>
            <a:off x="3394129" y="4122202"/>
            <a:ext cx="1620957"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只作酸性</a:t>
            </a:r>
            <a:endParaRPr lang="zh-CN" altLang="en-US" sz="2800" b="1" dirty="0">
              <a:solidFill>
                <a:srgbClr val="FF0000"/>
              </a:solidFill>
            </a:endParaRPr>
          </a:p>
        </p:txBody>
      </p:sp>
      <p:sp>
        <p:nvSpPr>
          <p:cNvPr id="8" name="椭圆 7"/>
          <p:cNvSpPr/>
          <p:nvPr/>
        </p:nvSpPr>
        <p:spPr>
          <a:xfrm>
            <a:off x="3524126" y="3482356"/>
            <a:ext cx="1346944" cy="688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57267" y="3215814"/>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+4</a:t>
            </a:r>
            <a:endParaRPr lang="zh-CN" altLang="en-US" sz="2800" b="1" kern="100" dirty="0">
              <a:solidFill>
                <a:srgbClr val="FF0000"/>
              </a:solidFill>
              <a:latin typeface="Times New Roman"/>
              <a:ea typeface="华文细黑"/>
              <a:cs typeface="Courier New"/>
            </a:endParaRPr>
          </a:p>
        </p:txBody>
      </p:sp>
      <p:sp>
        <p:nvSpPr>
          <p:cNvPr id="37" name="矩形 36"/>
          <p:cNvSpPr/>
          <p:nvPr/>
        </p:nvSpPr>
        <p:spPr>
          <a:xfrm>
            <a:off x="2090643" y="3241214"/>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+2</a:t>
            </a:r>
            <a:endParaRPr lang="zh-CN" altLang="en-US" sz="2800" b="1" kern="100" dirty="0">
              <a:solidFill>
                <a:srgbClr val="FF0000"/>
              </a:solidFill>
              <a:latin typeface="Times New Roman"/>
              <a:ea typeface="华文细黑"/>
              <a:cs typeface="Courier New"/>
            </a:endParaRPr>
          </a:p>
        </p:txBody>
      </p:sp>
      <p:sp>
        <p:nvSpPr>
          <p:cNvPr id="38" name="矩形 37"/>
          <p:cNvSpPr/>
          <p:nvPr/>
        </p:nvSpPr>
        <p:spPr>
          <a:xfrm>
            <a:off x="5870089" y="3253914"/>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+7</a:t>
            </a:r>
            <a:endParaRPr lang="zh-CN" altLang="en-US" sz="2800" b="1" kern="100" dirty="0">
              <a:solidFill>
                <a:srgbClr val="FF0000"/>
              </a:solidFill>
              <a:latin typeface="Times New Roman"/>
              <a:ea typeface="华文细黑"/>
              <a:cs typeface="Courier New"/>
            </a:endParaRPr>
          </a:p>
        </p:txBody>
      </p:sp>
      <p:sp>
        <p:nvSpPr>
          <p:cNvPr id="39" name="矩形 38"/>
          <p:cNvSpPr/>
          <p:nvPr/>
        </p:nvSpPr>
        <p:spPr>
          <a:xfrm>
            <a:off x="7422621" y="3238838"/>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+2</a:t>
            </a:r>
            <a:endParaRPr lang="zh-CN" altLang="en-US" sz="2800" b="1" kern="100" dirty="0">
              <a:solidFill>
                <a:srgbClr val="FF0000"/>
              </a:solidFill>
              <a:latin typeface="Times New Roman"/>
              <a:ea typeface="华文细黑"/>
              <a:cs typeface="Courier New"/>
            </a:endParaRPr>
          </a:p>
        </p:txBody>
      </p:sp>
      <p:sp>
        <p:nvSpPr>
          <p:cNvPr id="40" name="矩形 39"/>
          <p:cNvSpPr/>
          <p:nvPr/>
        </p:nvSpPr>
        <p:spPr>
          <a:xfrm>
            <a:off x="9487679" y="3231372"/>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+2</a:t>
            </a:r>
            <a:endParaRPr lang="zh-CN" altLang="en-US" sz="2800" b="1" kern="100" dirty="0">
              <a:solidFill>
                <a:srgbClr val="FF0000"/>
              </a:solidFill>
              <a:latin typeface="Times New Roman"/>
              <a:ea typeface="华文细黑"/>
              <a:cs typeface="Courier New"/>
            </a:endParaRPr>
          </a:p>
        </p:txBody>
      </p:sp>
      <p:sp>
        <p:nvSpPr>
          <p:cNvPr id="41" name="椭圆 40"/>
          <p:cNvSpPr/>
          <p:nvPr/>
        </p:nvSpPr>
        <p:spPr>
          <a:xfrm>
            <a:off x="9149224" y="3301271"/>
            <a:ext cx="1708196" cy="920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615486" y="4221882"/>
            <a:ext cx="2877711"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沉淀</a:t>
            </a:r>
            <a:r>
              <a:rPr lang="en-US" altLang="zh-CN" sz="2800" b="1" kern="100" dirty="0" smtClean="0">
                <a:solidFill>
                  <a:srgbClr val="FF0000"/>
                </a:solidFill>
                <a:latin typeface="Times New Roman"/>
                <a:ea typeface="华文细黑"/>
              </a:rPr>
              <a:t>, </a:t>
            </a:r>
            <a:r>
              <a:rPr lang="zh-CN" altLang="en-US" sz="2800" b="1" kern="100" dirty="0" smtClean="0">
                <a:solidFill>
                  <a:srgbClr val="FF0000"/>
                </a:solidFill>
                <a:latin typeface="Times New Roman"/>
                <a:ea typeface="华文细黑"/>
              </a:rPr>
              <a:t>不电离出</a:t>
            </a:r>
            <a:r>
              <a:rPr lang="zh-CN" altLang="en-US" sz="2800" b="1" kern="100" dirty="0">
                <a:solidFill>
                  <a:srgbClr val="FF0000"/>
                </a:solidFill>
                <a:latin typeface="Times New Roman"/>
                <a:ea typeface="华文细黑"/>
              </a:rPr>
              <a:t>来</a:t>
            </a:r>
            <a:endParaRPr lang="zh-CN" altLang="en-US" sz="2800" b="1" dirty="0">
              <a:solidFill>
                <a:srgbClr val="FF0000"/>
              </a:solidFill>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linds(horizontal)">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linds(horizontal)">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arn(inVertical)">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blinds(horizontal)">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barn(inVertical)">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blinds(horizontal)">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8914"/>
                                        </p:tgtEl>
                                        <p:attrNameLst>
                                          <p:attrName>style.visibility</p:attrName>
                                        </p:attrNameLst>
                                      </p:cBhvr>
                                      <p:to>
                                        <p:strVal val="visible"/>
                                      </p:to>
                                    </p:set>
                                    <p:animEffect transition="in" filter="blinds(horizontal)">
                                      <p:cBhvr>
                                        <p:cTn id="87"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35" grpId="0"/>
      <p:bldP spid="8" grpId="0" animBg="1"/>
      <p:bldP spid="36" grpId="0"/>
      <p:bldP spid="37" grpId="0"/>
      <p:bldP spid="38" grpId="0"/>
      <p:bldP spid="39" grpId="0"/>
      <p:bldP spid="40" grpId="0"/>
      <p:bldP spid="41" grpId="0" animBg="1"/>
      <p:bldP spid="4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160" name="文档" r:id="rId4" imgW="570283" imgH="1056278" progId="Word.Document.12">
                  <p:embed/>
                </p:oleObj>
              </mc:Choice>
              <mc:Fallback>
                <p:oleObj name="文档" r:id="rId4" imgW="570283" imgH="1056278" progId="Word.Document.12">
                  <p:embed/>
                  <p:pic>
                    <p:nvPicPr>
                      <p:cNvPr id="0" name=""/>
                      <p:cNvPicPr/>
                      <p:nvPr/>
                    </p:nvPicPr>
                    <p:blipFill>
                      <a:blip r:embed="rId5"/>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31091" y="1366025"/>
            <a:ext cx="797013" cy="738664"/>
          </a:xfrm>
          <a:prstGeom prst="rect">
            <a:avLst/>
          </a:prstGeom>
        </p:spPr>
        <p:txBody>
          <a:bodyPr wrap="non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a:t>
            </a:r>
            <a:r>
              <a:rPr lang="en-US" altLang="zh-CN" sz="2800" b="1" i="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A</a:t>
            </a:r>
            <a:endParaRPr lang="zh-CN" altLang="zh-CN" sz="2800" b="1" kern="100" dirty="0">
              <a:solidFill>
                <a:srgbClr val="FF0000"/>
              </a:solidFill>
              <a:effectLst/>
              <a:latin typeface="宋体"/>
              <a:cs typeface="Courier New"/>
            </a:endParaRPr>
          </a:p>
        </p:txBody>
      </p:sp>
      <p:sp>
        <p:nvSpPr>
          <p:cNvPr id="21"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261442"/>
            <a:ext cx="11593288" cy="2572731"/>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逆向配平类</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043570"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 name="矩形 2"/>
          <p:cNvSpPr/>
          <p:nvPr/>
        </p:nvSpPr>
        <p:spPr>
          <a:xfrm>
            <a:off x="229818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 name="矩形 3"/>
          <p:cNvSpPr/>
          <p:nvPr/>
        </p:nvSpPr>
        <p:spPr>
          <a:xfrm>
            <a:off x="444826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 name="矩形 4"/>
          <p:cNvSpPr/>
          <p:nvPr/>
        </p:nvSpPr>
        <p:spPr>
          <a:xfrm>
            <a:off x="6032442"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6" name="矩形 5"/>
          <p:cNvSpPr/>
          <p:nvPr/>
        </p:nvSpPr>
        <p:spPr>
          <a:xfrm>
            <a:off x="7991164"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7" name="矩形 6"/>
          <p:cNvSpPr/>
          <p:nvPr/>
        </p:nvSpPr>
        <p:spPr>
          <a:xfrm>
            <a:off x="761536" y="225177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9" name="矩形 8"/>
          <p:cNvSpPr/>
          <p:nvPr/>
        </p:nvSpPr>
        <p:spPr>
          <a:xfrm>
            <a:off x="2164330"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9</a:t>
            </a:r>
            <a:endParaRPr lang="zh-CN" altLang="en-US" sz="3200" b="1" kern="100" dirty="0">
              <a:solidFill>
                <a:srgbClr val="FF0000"/>
              </a:solidFill>
              <a:latin typeface="Times New Roman"/>
              <a:ea typeface="华文细黑"/>
            </a:endParaRPr>
          </a:p>
        </p:txBody>
      </p:sp>
      <p:sp>
        <p:nvSpPr>
          <p:cNvPr id="10" name="矩形 9"/>
          <p:cNvSpPr/>
          <p:nvPr/>
        </p:nvSpPr>
        <p:spPr>
          <a:xfrm>
            <a:off x="4035650" y="224697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1" name="矩形 10"/>
          <p:cNvSpPr/>
          <p:nvPr/>
        </p:nvSpPr>
        <p:spPr>
          <a:xfrm>
            <a:off x="5988374" y="225713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2" name="矩形 11"/>
          <p:cNvSpPr/>
          <p:nvPr/>
        </p:nvSpPr>
        <p:spPr>
          <a:xfrm>
            <a:off x="7936018"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81724" y="3662948"/>
            <a:ext cx="8443337" cy="630942"/>
          </a:xfrm>
          <a:prstGeom prst="rect">
            <a:avLst/>
          </a:prstGeom>
        </p:spPr>
        <p:txBody>
          <a:bodyPr wrap="none">
            <a:spAutoFit/>
          </a:bodyPr>
          <a:lstStyle/>
          <a:p>
            <a:pPr>
              <a:lnSpc>
                <a:spcPct val="125000"/>
              </a:lnSpc>
            </a:pPr>
            <a:r>
              <a:rPr lang="zh-CN" altLang="en-US" sz="2800" b="1" kern="100" dirty="0">
                <a:solidFill>
                  <a:srgbClr val="FF0000"/>
                </a:solidFill>
                <a:latin typeface="Times New Roman"/>
                <a:ea typeface="华文细黑"/>
              </a:rPr>
              <a:t>歧</a:t>
            </a:r>
            <a:r>
              <a:rPr lang="zh-CN" altLang="en-US" sz="2800" b="1" kern="100" dirty="0" smtClean="0">
                <a:solidFill>
                  <a:srgbClr val="FF0000"/>
                </a:solidFill>
                <a:latin typeface="Times New Roman"/>
                <a:ea typeface="华文细黑"/>
              </a:rPr>
              <a:t>化或归中反应，往往只能定一边，再确定另一边。</a:t>
            </a:r>
            <a:endParaRPr lang="en-US" altLang="zh-CN" sz="2800" b="1" kern="100" dirty="0" smtClean="0">
              <a:solidFill>
                <a:srgbClr val="FF0000"/>
              </a:solidFill>
              <a:latin typeface="Times New Roman"/>
              <a:ea typeface="华文细黑"/>
            </a:endParaRPr>
          </a:p>
        </p:txBody>
      </p:sp>
      <p:sp>
        <p:nvSpPr>
          <p:cNvPr id="13" name="矩形 12"/>
          <p:cNvSpPr/>
          <p:nvPr/>
        </p:nvSpPr>
        <p:spPr>
          <a:xfrm>
            <a:off x="76986" y="4216316"/>
            <a:ext cx="1128160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(4)____HI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___KIO</a:t>
            </a:r>
            <a:r>
              <a:rPr lang="en-US" altLang="zh-CN" sz="2800" kern="100" baseline="-25000" dirty="0" smtClean="0">
                <a:latin typeface="Times New Roman"/>
                <a:ea typeface="华文细黑"/>
                <a:cs typeface="Courier New"/>
              </a:rPr>
              <a:t>3</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20" name="矩形 19"/>
          <p:cNvSpPr/>
          <p:nvPr/>
        </p:nvSpPr>
        <p:spPr>
          <a:xfrm>
            <a:off x="809766"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26" name="矩形 25"/>
          <p:cNvSpPr/>
          <p:nvPr/>
        </p:nvSpPr>
        <p:spPr>
          <a:xfrm>
            <a:off x="2144010"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28" name="矩形 27"/>
          <p:cNvSpPr/>
          <p:nvPr/>
        </p:nvSpPr>
        <p:spPr>
          <a:xfrm>
            <a:off x="4130424" y="4362485"/>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29" name="矩形 28"/>
          <p:cNvSpPr/>
          <p:nvPr/>
        </p:nvSpPr>
        <p:spPr>
          <a:xfrm>
            <a:off x="6722712"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0" name="矩形 29"/>
          <p:cNvSpPr/>
          <p:nvPr/>
        </p:nvSpPr>
        <p:spPr>
          <a:xfrm>
            <a:off x="5426568" y="435849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31" name="矩形 30"/>
          <p:cNvSpPr/>
          <p:nvPr/>
        </p:nvSpPr>
        <p:spPr>
          <a:xfrm>
            <a:off x="79432" y="5013970"/>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(5)____NH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=____N</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32" name="矩形 31"/>
          <p:cNvSpPr/>
          <p:nvPr/>
        </p:nvSpPr>
        <p:spPr>
          <a:xfrm>
            <a:off x="761412"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4</a:t>
            </a:r>
            <a:endParaRPr lang="zh-CN" altLang="en-US" sz="3200" b="1" kern="100" dirty="0">
              <a:solidFill>
                <a:srgbClr val="FF0000"/>
              </a:solidFill>
              <a:latin typeface="Times New Roman"/>
              <a:ea typeface="华文细黑"/>
            </a:endParaRPr>
          </a:p>
        </p:txBody>
      </p:sp>
      <p:sp>
        <p:nvSpPr>
          <p:cNvPr id="33" name="矩形 32"/>
          <p:cNvSpPr/>
          <p:nvPr/>
        </p:nvSpPr>
        <p:spPr>
          <a:xfrm>
            <a:off x="2310464"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4" name="矩形 33"/>
          <p:cNvSpPr/>
          <p:nvPr/>
        </p:nvSpPr>
        <p:spPr>
          <a:xfrm>
            <a:off x="4035680" y="5154841"/>
            <a:ext cx="70884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7/2</a:t>
            </a:r>
            <a:endParaRPr lang="zh-CN" altLang="en-US" sz="3200" b="1" kern="100" dirty="0">
              <a:solidFill>
                <a:srgbClr val="FF0000"/>
              </a:solidFill>
              <a:latin typeface="Times New Roman"/>
              <a:ea typeface="华文细黑"/>
            </a:endParaRPr>
          </a:p>
        </p:txBody>
      </p:sp>
      <p:sp>
        <p:nvSpPr>
          <p:cNvPr id="36" name="矩形 35"/>
          <p:cNvSpPr/>
          <p:nvPr/>
        </p:nvSpPr>
        <p:spPr>
          <a:xfrm>
            <a:off x="5628146" y="5150852"/>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7" name="矩形 36"/>
          <p:cNvSpPr/>
          <p:nvPr/>
        </p:nvSpPr>
        <p:spPr>
          <a:xfrm>
            <a:off x="775858"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8</a:t>
            </a:r>
            <a:endParaRPr lang="zh-CN" altLang="en-US" sz="3200" b="1" kern="100" dirty="0">
              <a:solidFill>
                <a:srgbClr val="FF0000"/>
              </a:solidFill>
              <a:latin typeface="Times New Roman"/>
              <a:ea typeface="华文细黑"/>
            </a:endParaRPr>
          </a:p>
        </p:txBody>
      </p:sp>
      <p:sp>
        <p:nvSpPr>
          <p:cNvPr id="38" name="矩形 37"/>
          <p:cNvSpPr/>
          <p:nvPr/>
        </p:nvSpPr>
        <p:spPr>
          <a:xfrm>
            <a:off x="2324910"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9" name="矩形 38"/>
          <p:cNvSpPr/>
          <p:nvPr/>
        </p:nvSpPr>
        <p:spPr>
          <a:xfrm>
            <a:off x="4160234"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a:t>
            </a:r>
            <a:endParaRPr lang="zh-CN" altLang="en-US" sz="3200" b="1" kern="100" dirty="0">
              <a:solidFill>
                <a:srgbClr val="FF0000"/>
              </a:solidFill>
              <a:latin typeface="Times New Roman"/>
              <a:ea typeface="华文细黑"/>
            </a:endParaRPr>
          </a:p>
        </p:txBody>
      </p:sp>
      <p:sp>
        <p:nvSpPr>
          <p:cNvPr id="40" name="矩形 39"/>
          <p:cNvSpPr/>
          <p:nvPr/>
        </p:nvSpPr>
        <p:spPr>
          <a:xfrm>
            <a:off x="5528386" y="5145286"/>
            <a:ext cx="59503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12</a:t>
            </a:r>
            <a:endParaRPr lang="zh-CN" altLang="en-US" sz="3200" b="1" kern="100" dirty="0">
              <a:solidFill>
                <a:srgbClr val="FF0000"/>
              </a:solidFill>
              <a:latin typeface="Times New Roman"/>
              <a:ea typeface="华文细黑"/>
            </a:endParaRPr>
          </a:p>
        </p:txBody>
      </p:sp>
      <p:sp>
        <p:nvSpPr>
          <p:cNvPr id="35" name="TextBox 34"/>
          <p:cNvSpPr txBox="1"/>
          <p:nvPr/>
        </p:nvSpPr>
        <p:spPr>
          <a:xfrm>
            <a:off x="8255446" y="651198"/>
            <a:ext cx="367600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a:solidFill>
                  <a:srgbClr val="0000FF"/>
                </a:solidFill>
                <a:latin typeface="Times New Roman" panose="02020603050405020304" pitchFamily="18" charset="0"/>
                <a:cs typeface="Times New Roman" panose="02020603050405020304" pitchFamily="18" charset="0"/>
              </a:rPr>
              <a:t>X</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X</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10013478" y="141357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020862" y="22839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045526" y="307599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034686" y="443790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1:5</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5" name="矩形 44"/>
          <p:cNvSpPr/>
          <p:nvPr/>
        </p:nvSpPr>
        <p:spPr>
          <a:xfrm>
            <a:off x="775858" y="30556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46" name="矩形 45"/>
          <p:cNvSpPr/>
          <p:nvPr/>
        </p:nvSpPr>
        <p:spPr>
          <a:xfrm>
            <a:off x="2258216"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7" name="矩形 46"/>
          <p:cNvSpPr/>
          <p:nvPr/>
        </p:nvSpPr>
        <p:spPr>
          <a:xfrm>
            <a:off x="4477764" y="30231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48" name="矩形 47"/>
          <p:cNvSpPr/>
          <p:nvPr/>
        </p:nvSpPr>
        <p:spPr>
          <a:xfrm>
            <a:off x="6277964" y="30358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49" name="矩形 48"/>
          <p:cNvSpPr/>
          <p:nvPr/>
        </p:nvSpPr>
        <p:spPr>
          <a:xfrm>
            <a:off x="8450904"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50" name="TextBox 49"/>
          <p:cNvSpPr txBox="1"/>
          <p:nvPr/>
        </p:nvSpPr>
        <p:spPr>
          <a:xfrm>
            <a:off x="10021986" y="5149478"/>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3:4</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1" name="矩形 50"/>
          <p:cNvSpPr/>
          <p:nvPr/>
        </p:nvSpPr>
        <p:spPr>
          <a:xfrm>
            <a:off x="68478" y="5806058"/>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(6)____Cu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=____Cu</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____SO</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p:txBody>
      </p:sp>
      <p:sp>
        <p:nvSpPr>
          <p:cNvPr id="52" name="TextBox 51"/>
          <p:cNvSpPr txBox="1"/>
          <p:nvPr/>
        </p:nvSpPr>
        <p:spPr>
          <a:xfrm>
            <a:off x="6635352" y="6013861"/>
            <a:ext cx="5750292" cy="492443"/>
          </a:xfrm>
          <a:prstGeom prst="rect">
            <a:avLst/>
          </a:prstGeom>
          <a:noFill/>
        </p:spPr>
        <p:txBody>
          <a:bodyPr wrap="none" rtlCol="0">
            <a:spAutoFit/>
          </a:bodyPr>
          <a:lstStyle/>
          <a:p>
            <a:r>
              <a:rPr lang="zh-CN" altLang="en-US" sz="2600" b="1" dirty="0" smtClean="0">
                <a:solidFill>
                  <a:srgbClr val="0000FF"/>
                </a:solidFill>
                <a:latin typeface="Times New Roman" panose="02020603050405020304" pitchFamily="18" charset="0"/>
                <a:cs typeface="Times New Roman" panose="02020603050405020304" pitchFamily="18" charset="0"/>
              </a:rPr>
              <a:t>生成</a:t>
            </a:r>
            <a:r>
              <a:rPr lang="en-US" altLang="zh-CN" sz="2600" b="1" dirty="0" smtClean="0">
                <a:solidFill>
                  <a:srgbClr val="0000FF"/>
                </a:solidFill>
                <a:latin typeface="Times New Roman" panose="02020603050405020304" pitchFamily="18" charset="0"/>
                <a:cs typeface="Times New Roman" panose="02020603050405020304" pitchFamily="18" charset="0"/>
              </a:rPr>
              <a:t>1mol Cu</a:t>
            </a:r>
            <a:r>
              <a:rPr lang="zh-CN" altLang="en-US" sz="2600" b="1" dirty="0" smtClean="0">
                <a:solidFill>
                  <a:srgbClr val="0000FF"/>
                </a:solidFill>
                <a:latin typeface="Times New Roman" panose="02020603050405020304" pitchFamily="18" charset="0"/>
                <a:cs typeface="Times New Roman" panose="02020603050405020304" pitchFamily="18" charset="0"/>
              </a:rPr>
              <a:t>，转移的电子数为</a:t>
            </a:r>
            <a:r>
              <a:rPr lang="en-US" altLang="zh-CN" sz="2600" b="1" u="sng" dirty="0">
                <a:solidFill>
                  <a:srgbClr val="0000FF"/>
                </a:solidFill>
                <a:latin typeface="Times New Roman" panose="02020603050405020304" pitchFamily="18" charset="0"/>
                <a:cs typeface="Times New Roman" panose="02020603050405020304" pitchFamily="18" charset="0"/>
              </a:rPr>
              <a:t> </a:t>
            </a:r>
            <a:r>
              <a:rPr lang="en-US" altLang="zh-CN" sz="2600" b="1" u="sng" dirty="0" smtClean="0">
                <a:solidFill>
                  <a:srgbClr val="0000FF"/>
                </a:solidFill>
                <a:latin typeface="Times New Roman" panose="02020603050405020304" pitchFamily="18" charset="0"/>
                <a:cs typeface="Times New Roman" panose="02020603050405020304" pitchFamily="18" charset="0"/>
              </a:rPr>
              <a:t>       </a:t>
            </a:r>
            <a:r>
              <a:rPr lang="zh-CN" altLang="en-US" sz="2600" b="1" dirty="0" smtClean="0">
                <a:solidFill>
                  <a:srgbClr val="0000FF"/>
                </a:solidFill>
                <a:latin typeface="Times New Roman" panose="02020603050405020304" pitchFamily="18" charset="0"/>
                <a:cs typeface="Times New Roman" panose="02020603050405020304" pitchFamily="18" charset="0"/>
              </a:rPr>
              <a:t>。</a:t>
            </a:r>
            <a:endParaRPr lang="zh-CN" altLang="en-US" sz="2600" b="1" dirty="0">
              <a:solidFill>
                <a:srgbClr val="0000FF"/>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649394" y="3730526"/>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694606"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5" name="矩形 54"/>
          <p:cNvSpPr/>
          <p:nvPr/>
        </p:nvSpPr>
        <p:spPr>
          <a:xfrm>
            <a:off x="2392988"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6" name="矩形 55"/>
          <p:cNvSpPr/>
          <p:nvPr/>
        </p:nvSpPr>
        <p:spPr>
          <a:xfrm>
            <a:off x="4078982"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8" name="矩形 57"/>
          <p:cNvSpPr/>
          <p:nvPr/>
        </p:nvSpPr>
        <p:spPr>
          <a:xfrm>
            <a:off x="5561340" y="596370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grpSp>
        <p:nvGrpSpPr>
          <p:cNvPr id="16" name="组合 15"/>
          <p:cNvGrpSpPr/>
          <p:nvPr/>
        </p:nvGrpSpPr>
        <p:grpSpPr>
          <a:xfrm>
            <a:off x="49020" y="3055674"/>
            <a:ext cx="10337810" cy="537300"/>
            <a:chOff x="49020" y="3055674"/>
            <a:chExt cx="10337810" cy="537300"/>
          </a:xfrm>
        </p:grpSpPr>
        <p:sp>
          <p:nvSpPr>
            <p:cNvPr id="14" name="矩形 13"/>
            <p:cNvSpPr/>
            <p:nvPr/>
          </p:nvSpPr>
          <p:spPr>
            <a:xfrm>
              <a:off x="49020" y="3069754"/>
              <a:ext cx="10337810" cy="523220"/>
            </a:xfrm>
            <a:prstGeom prst="rect">
              <a:avLst/>
            </a:prstGeom>
          </p:spPr>
          <p:txBody>
            <a:bodyPr wrap="square">
              <a:spAutoFit/>
            </a:bodyPr>
            <a:lstStyle/>
            <a:p>
              <a:r>
                <a:rPr lang="en-US" altLang="zh-CN" sz="2800" kern="100" dirty="0" smtClean="0">
                  <a:latin typeface="Times New Roman"/>
                  <a:ea typeface="华文细黑"/>
                  <a:cs typeface="Courier New"/>
                </a:rPr>
                <a:t>(3)____Cl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____NaClO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en-US" sz="2800" dirty="0"/>
            </a:p>
          </p:txBody>
        </p:sp>
        <p:sp>
          <p:nvSpPr>
            <p:cNvPr id="15" name="等腰三角形 14"/>
            <p:cNvSpPr/>
            <p:nvPr/>
          </p:nvSpPr>
          <p:spPr>
            <a:xfrm>
              <a:off x="3870736" y="3055674"/>
              <a:ext cx="183487"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11207774" y="5828313"/>
            <a:ext cx="88357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3N</a:t>
            </a:r>
            <a:r>
              <a:rPr lang="en-US" altLang="zh-CN" sz="3200" b="1" kern="100" baseline="-25000" dirty="0" smtClean="0">
                <a:solidFill>
                  <a:srgbClr val="FF0000"/>
                </a:solidFill>
                <a:latin typeface="Times New Roman"/>
                <a:ea typeface="华文细黑"/>
              </a:rPr>
              <a:t>A</a:t>
            </a:r>
            <a:endParaRPr lang="zh-CN" altLang="en-US" sz="3200" b="1" kern="100" baseline="-25000" dirty="0">
              <a:solidFill>
                <a:srgbClr val="FF0000"/>
              </a:solidFill>
              <a:latin typeface="Times New Roman"/>
              <a:ea typeface="华文细黑"/>
            </a:endParaRPr>
          </a:p>
        </p:txBody>
      </p:sp>
      <p:sp>
        <p:nvSpPr>
          <p:cNvPr id="57" name="TextBox 56"/>
          <p:cNvSpPr txBox="1"/>
          <p:nvPr/>
        </p:nvSpPr>
        <p:spPr>
          <a:xfrm>
            <a:off x="10825927" y="1400870"/>
            <a:ext cx="120898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3S~4e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703718" y="2258502"/>
            <a:ext cx="154721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r>
              <a:rPr lang="en-US" altLang="zh-CN" sz="2800" b="1" kern="100" dirty="0" smtClean="0">
                <a:solidFill>
                  <a:srgbClr val="FF0000"/>
                </a:solidFill>
                <a:latin typeface="Times New Roman"/>
                <a:ea typeface="华文细黑"/>
                <a:cs typeface="Courier New"/>
              </a:rPr>
              <a:t>P</a:t>
            </a:r>
            <a:r>
              <a:rPr lang="en-US" altLang="zh-CN" sz="2800" b="1" kern="100" baseline="-25000" dirty="0" smtClean="0">
                <a:solidFill>
                  <a:srgbClr val="FF0000"/>
                </a:solidFill>
                <a:latin typeface="Times New Roman"/>
                <a:ea typeface="华文细黑"/>
                <a:cs typeface="Courier New"/>
              </a:rPr>
              <a:t>4 </a:t>
            </a:r>
            <a:r>
              <a:rPr lang="en-US" altLang="zh-CN" sz="2800" b="1" dirty="0" smtClean="0">
                <a:solidFill>
                  <a:srgbClr val="FF0000"/>
                </a:solidFill>
                <a:latin typeface="Times New Roman" panose="02020603050405020304" pitchFamily="18" charset="0"/>
                <a:cs typeface="Times New Roman" panose="02020603050405020304" pitchFamily="18" charset="0"/>
              </a:rPr>
              <a:t>~15e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1" name="TextBox 60"/>
          <p:cNvSpPr txBox="1"/>
          <p:nvPr/>
        </p:nvSpPr>
        <p:spPr>
          <a:xfrm>
            <a:off x="10703718" y="3042082"/>
            <a:ext cx="150714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10902954" y="4418742"/>
            <a:ext cx="1287532"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10703718" y="5132586"/>
            <a:ext cx="158729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7</a:t>
            </a:r>
            <a:r>
              <a:rPr lang="en-US" altLang="zh-CN" sz="2800" b="1" kern="100" dirty="0" smtClean="0">
                <a:solidFill>
                  <a:srgbClr val="FF0000"/>
                </a:solidFill>
                <a:latin typeface="Times New Roman"/>
                <a:ea typeface="华文细黑"/>
                <a:cs typeface="Courier New"/>
              </a:rPr>
              <a:t>N</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~24e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4" name="矩形 63"/>
          <p:cNvSpPr/>
          <p:nvPr/>
        </p:nvSpPr>
        <p:spPr>
          <a:xfrm>
            <a:off x="1233129" y="564728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67" name="矩形 66"/>
          <p:cNvSpPr/>
          <p:nvPr/>
        </p:nvSpPr>
        <p:spPr>
          <a:xfrm>
            <a:off x="4591700" y="5658139"/>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8" name="矩形 67"/>
          <p:cNvSpPr/>
          <p:nvPr/>
        </p:nvSpPr>
        <p:spPr>
          <a:xfrm>
            <a:off x="2871921" y="5659751"/>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9" name="矩形 68"/>
          <p:cNvSpPr/>
          <p:nvPr/>
        </p:nvSpPr>
        <p:spPr>
          <a:xfrm>
            <a:off x="5850149" y="561300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+4</a:t>
            </a:r>
            <a:endParaRPr lang="zh-CN" altLang="zh-CN" b="1" kern="100" dirty="0">
              <a:solidFill>
                <a:srgbClr val="0000FF"/>
              </a:solidFill>
              <a:latin typeface="Times New Roman"/>
              <a:ea typeface="华文细黑"/>
              <a:cs typeface="Courier New"/>
            </a:endParaRPr>
          </a:p>
        </p:txBody>
      </p:sp>
      <p:sp>
        <p:nvSpPr>
          <p:cNvPr id="70" name="矩形 69"/>
          <p:cNvSpPr/>
          <p:nvPr/>
        </p:nvSpPr>
        <p:spPr>
          <a:xfrm>
            <a:off x="6309757" y="5621888"/>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78" name="组合 77"/>
          <p:cNvGrpSpPr/>
          <p:nvPr/>
        </p:nvGrpSpPr>
        <p:grpSpPr>
          <a:xfrm>
            <a:off x="1558702" y="5655806"/>
            <a:ext cx="3190187" cy="172507"/>
            <a:chOff x="1558702" y="5655806"/>
            <a:chExt cx="3190187" cy="172507"/>
          </a:xfrm>
        </p:grpSpPr>
        <p:cxnSp>
          <p:nvCxnSpPr>
            <p:cNvPr id="19" name="直接连接符 1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748889" y="5672698"/>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2392988" y="548411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0" name="矩形 79"/>
          <p:cNvSpPr/>
          <p:nvPr/>
        </p:nvSpPr>
        <p:spPr>
          <a:xfrm>
            <a:off x="1729560" y="5662042"/>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96" name="组合 95"/>
          <p:cNvGrpSpPr/>
          <p:nvPr/>
        </p:nvGrpSpPr>
        <p:grpSpPr>
          <a:xfrm>
            <a:off x="1957745" y="6370055"/>
            <a:ext cx="4238492" cy="188805"/>
            <a:chOff x="1957745" y="6370055"/>
            <a:chExt cx="4238492" cy="188805"/>
          </a:xfrm>
        </p:grpSpPr>
        <p:cxnSp>
          <p:nvCxnSpPr>
            <p:cNvPr id="82" name="直接连接符 81"/>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3549039" y="6449415"/>
            <a:ext cx="697627"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3053898" y="5631128"/>
            <a:ext cx="3519810" cy="260421"/>
            <a:chOff x="1558702" y="5655806"/>
            <a:chExt cx="3190187" cy="160021"/>
          </a:xfrm>
        </p:grpSpPr>
        <p:cxnSp>
          <p:nvCxnSpPr>
            <p:cNvPr id="92" name="直接连接符 91"/>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748889" y="566021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5027445" y="547684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8284261" y="-392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氧化剂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上箭头 16"/>
          <p:cNvSpPr/>
          <p:nvPr/>
        </p:nvSpPr>
        <p:spPr>
          <a:xfrm>
            <a:off x="9068742" y="433130"/>
            <a:ext cx="212526" cy="28361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10847734" y="433130"/>
            <a:ext cx="216024" cy="277376"/>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8518078" y="1030174"/>
            <a:ext cx="1526380"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降价的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10246270" y="1049338"/>
            <a:ext cx="1526380"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升</a:t>
            </a:r>
            <a:r>
              <a:rPr lang="zh-CN" altLang="en-US" sz="2800" b="1" dirty="0" smtClean="0">
                <a:solidFill>
                  <a:srgbClr val="FF0000"/>
                </a:solidFill>
                <a:latin typeface="Times New Roman" panose="02020603050405020304" pitchFamily="18" charset="0"/>
                <a:cs typeface="Times New Roman" panose="02020603050405020304" pitchFamily="18" charset="0"/>
              </a:rPr>
              <a:t>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127654" y="-519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还原剂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down)">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down)">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arn(inVertical)">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down)">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blinds(horizontal)">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blinds(horizontal)">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down)">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blinds(horizontal)">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blinds(horizontal)">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blinds(horizontal)">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down)">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wipe(down)">
                                      <p:cBhvr>
                                        <p:cTn id="142" dur="500"/>
                                        <p:tgtEl>
                                          <p:spTgt spid="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blinds(horizontal)">
                                      <p:cBhvr>
                                        <p:cTn id="147" dur="500"/>
                                        <p:tgtEl>
                                          <p:spTgt spid="1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000"/>
                                        <p:tgtEl>
                                          <p:spTgt spid="13"/>
                                        </p:tgtEl>
                                      </p:cBhvr>
                                    </p:animEffect>
                                    <p:anim calcmode="lin" valueType="num">
                                      <p:cBhvr>
                                        <p:cTn id="153" dur="1000" fill="hold"/>
                                        <p:tgtEl>
                                          <p:spTgt spid="13"/>
                                        </p:tgtEl>
                                        <p:attrNameLst>
                                          <p:attrName>ppt_x</p:attrName>
                                        </p:attrNameLst>
                                      </p:cBhvr>
                                      <p:tavLst>
                                        <p:tav tm="0">
                                          <p:val>
                                            <p:strVal val="#ppt_x"/>
                                          </p:val>
                                        </p:tav>
                                        <p:tav tm="100000">
                                          <p:val>
                                            <p:strVal val="#ppt_x"/>
                                          </p:val>
                                        </p:tav>
                                      </p:tavLst>
                                    </p:anim>
                                    <p:anim calcmode="lin" valueType="num">
                                      <p:cBhvr>
                                        <p:cTn id="1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
                                        </p:tgtEl>
                                        <p:attrNameLst>
                                          <p:attrName>style.visibility</p:attrName>
                                        </p:attrNameLst>
                                      </p:cBhvr>
                                      <p:to>
                                        <p:strVal val="visible"/>
                                      </p:to>
                                    </p:set>
                                    <p:animEffect transition="in" filter="blinds(horizontal)">
                                      <p:cBhvr>
                                        <p:cTn id="173" dur="500"/>
                                        <p:tgtEl>
                                          <p:spTgt spid="20"/>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blinds(horizontal)">
                                      <p:cBhvr>
                                        <p:cTn id="178" dur="500"/>
                                        <p:tgtEl>
                                          <p:spTgt spid="26"/>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28"/>
                                        </p:tgtEl>
                                        <p:attrNameLst>
                                          <p:attrName>style.visibility</p:attrName>
                                        </p:attrNameLst>
                                      </p:cBhvr>
                                      <p:to>
                                        <p:strVal val="visible"/>
                                      </p:to>
                                    </p:set>
                                    <p:animEffect transition="in" filter="blinds(horizontal)">
                                      <p:cBhvr>
                                        <p:cTn id="183" dur="500"/>
                                        <p:tgtEl>
                                          <p:spTgt spid="28"/>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blinds(horizontal)">
                                      <p:cBhvr>
                                        <p:cTn id="188" dur="5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blinds(horizontal)">
                                      <p:cBhvr>
                                        <p:cTn id="193" dur="500"/>
                                        <p:tgtEl>
                                          <p:spTgt spid="29"/>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21" fill="hold" grpId="0" nodeType="clickEffect">
                                  <p:stCondLst>
                                    <p:cond delay="0"/>
                                  </p:stCondLst>
                                  <p:childTnLst>
                                    <p:set>
                                      <p:cBhvr>
                                        <p:cTn id="197" dur="1" fill="hold">
                                          <p:stCondLst>
                                            <p:cond delay="0"/>
                                          </p:stCondLst>
                                        </p:cTn>
                                        <p:tgtEl>
                                          <p:spTgt spid="44"/>
                                        </p:tgtEl>
                                        <p:attrNameLst>
                                          <p:attrName>style.visibility</p:attrName>
                                        </p:attrNameLst>
                                      </p:cBhvr>
                                      <p:to>
                                        <p:strVal val="visible"/>
                                      </p:to>
                                    </p:set>
                                    <p:animEffect transition="in" filter="barn(inVertical)">
                                      <p:cBhvr>
                                        <p:cTn id="198" dur="500"/>
                                        <p:tgtEl>
                                          <p:spTgt spid="4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animEffect transition="in" filter="wipe(down)">
                                      <p:cBhvr>
                                        <p:cTn id="203" dur="500"/>
                                        <p:tgtEl>
                                          <p:spTgt spid="6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32"/>
                                        </p:tgtEl>
                                        <p:attrNameLst>
                                          <p:attrName>style.visibility</p:attrName>
                                        </p:attrNameLst>
                                      </p:cBhvr>
                                      <p:to>
                                        <p:strVal val="visible"/>
                                      </p:to>
                                    </p:set>
                                    <p:animEffect transition="in" filter="blinds(horizontal)">
                                      <p:cBhvr>
                                        <p:cTn id="208" dur="500"/>
                                        <p:tgtEl>
                                          <p:spTgt spid="3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grpId="0" nodeType="click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blinds(horizontal)">
                                      <p:cBhvr>
                                        <p:cTn id="213" dur="500"/>
                                        <p:tgtEl>
                                          <p:spTgt spid="33"/>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blinds(horizontal)">
                                      <p:cBhvr>
                                        <p:cTn id="218" dur="500"/>
                                        <p:tgtEl>
                                          <p:spTgt spid="34"/>
                                        </p:tgtEl>
                                      </p:cBhvr>
                                    </p:animEffect>
                                  </p:childTnLst>
                                </p:cTn>
                              </p:par>
                            </p:childTnLst>
                          </p:cTn>
                        </p:par>
                      </p:childTnLst>
                    </p:cTn>
                  </p:par>
                  <p:par>
                    <p:cTn id="219" fill="hold">
                      <p:stCondLst>
                        <p:cond delay="indefinite"/>
                      </p:stCondLst>
                      <p:childTnLst>
                        <p:par>
                          <p:cTn id="220" fill="hold">
                            <p:stCondLst>
                              <p:cond delay="0"/>
                            </p:stCondLst>
                            <p:childTnLst>
                              <p:par>
                                <p:cTn id="221" presetID="3" presetClass="entr" presetSubtype="10" fill="hold" grpId="0" nodeType="clickEffect">
                                  <p:stCondLst>
                                    <p:cond delay="0"/>
                                  </p:stCondLst>
                                  <p:childTnLst>
                                    <p:set>
                                      <p:cBhvr>
                                        <p:cTn id="222" dur="1" fill="hold">
                                          <p:stCondLst>
                                            <p:cond delay="0"/>
                                          </p:stCondLst>
                                        </p:cTn>
                                        <p:tgtEl>
                                          <p:spTgt spid="36"/>
                                        </p:tgtEl>
                                        <p:attrNameLst>
                                          <p:attrName>style.visibility</p:attrName>
                                        </p:attrNameLst>
                                      </p:cBhvr>
                                      <p:to>
                                        <p:strVal val="visible"/>
                                      </p:to>
                                    </p:set>
                                    <p:animEffect transition="in" filter="blinds(horizontal)">
                                      <p:cBhvr>
                                        <p:cTn id="223" dur="500"/>
                                        <p:tgtEl>
                                          <p:spTgt spid="36"/>
                                        </p:tgtEl>
                                      </p:cBhvr>
                                    </p:animEffect>
                                  </p:childTnLst>
                                </p:cTn>
                              </p:par>
                            </p:childTnLst>
                          </p:cTn>
                        </p:par>
                      </p:childTnLst>
                    </p:cTn>
                  </p:par>
                  <p:par>
                    <p:cTn id="224" fill="hold">
                      <p:stCondLst>
                        <p:cond delay="indefinite"/>
                      </p:stCondLst>
                      <p:childTnLst>
                        <p:par>
                          <p:cTn id="225" fill="hold">
                            <p:stCondLst>
                              <p:cond delay="0"/>
                            </p:stCondLst>
                            <p:childTnLst>
                              <p:par>
                                <p:cTn id="226" presetID="6" presetClass="exit" presetSubtype="32" fill="hold" grpId="1" nodeType="clickEffect">
                                  <p:stCondLst>
                                    <p:cond delay="0"/>
                                  </p:stCondLst>
                                  <p:childTnLst>
                                    <p:animEffect transition="out" filter="circle(out)">
                                      <p:cBhvr>
                                        <p:cTn id="227" dur="2000"/>
                                        <p:tgtEl>
                                          <p:spTgt spid="32"/>
                                        </p:tgtEl>
                                      </p:cBhvr>
                                    </p:animEffect>
                                    <p:set>
                                      <p:cBhvr>
                                        <p:cTn id="228" dur="1" fill="hold">
                                          <p:stCondLst>
                                            <p:cond delay="1999"/>
                                          </p:stCondLst>
                                        </p:cTn>
                                        <p:tgtEl>
                                          <p:spTgt spid="32"/>
                                        </p:tgtEl>
                                        <p:attrNameLst>
                                          <p:attrName>style.visibility</p:attrName>
                                        </p:attrNameLst>
                                      </p:cBhvr>
                                      <p:to>
                                        <p:strVal val="hidden"/>
                                      </p:to>
                                    </p:set>
                                  </p:childTnLst>
                                </p:cTn>
                              </p:par>
                              <p:par>
                                <p:cTn id="229" presetID="6" presetClass="exit" presetSubtype="32" fill="hold" grpId="1" nodeType="withEffect">
                                  <p:stCondLst>
                                    <p:cond delay="0"/>
                                  </p:stCondLst>
                                  <p:childTnLst>
                                    <p:animEffect transition="out" filter="circle(out)">
                                      <p:cBhvr>
                                        <p:cTn id="230" dur="2000"/>
                                        <p:tgtEl>
                                          <p:spTgt spid="33"/>
                                        </p:tgtEl>
                                      </p:cBhvr>
                                    </p:animEffect>
                                    <p:set>
                                      <p:cBhvr>
                                        <p:cTn id="231" dur="1" fill="hold">
                                          <p:stCondLst>
                                            <p:cond delay="1999"/>
                                          </p:stCondLst>
                                        </p:cTn>
                                        <p:tgtEl>
                                          <p:spTgt spid="33"/>
                                        </p:tgtEl>
                                        <p:attrNameLst>
                                          <p:attrName>style.visibility</p:attrName>
                                        </p:attrNameLst>
                                      </p:cBhvr>
                                      <p:to>
                                        <p:strVal val="hidden"/>
                                      </p:to>
                                    </p:set>
                                  </p:childTnLst>
                                </p:cTn>
                              </p:par>
                              <p:par>
                                <p:cTn id="232" presetID="6" presetClass="exit" presetSubtype="32" fill="hold" grpId="1" nodeType="withEffect">
                                  <p:stCondLst>
                                    <p:cond delay="0"/>
                                  </p:stCondLst>
                                  <p:childTnLst>
                                    <p:animEffect transition="out" filter="circle(out)">
                                      <p:cBhvr>
                                        <p:cTn id="233" dur="2000"/>
                                        <p:tgtEl>
                                          <p:spTgt spid="34"/>
                                        </p:tgtEl>
                                      </p:cBhvr>
                                    </p:animEffect>
                                    <p:set>
                                      <p:cBhvr>
                                        <p:cTn id="234" dur="1" fill="hold">
                                          <p:stCondLst>
                                            <p:cond delay="1999"/>
                                          </p:stCondLst>
                                        </p:cTn>
                                        <p:tgtEl>
                                          <p:spTgt spid="34"/>
                                        </p:tgtEl>
                                        <p:attrNameLst>
                                          <p:attrName>style.visibility</p:attrName>
                                        </p:attrNameLst>
                                      </p:cBhvr>
                                      <p:to>
                                        <p:strVal val="hidden"/>
                                      </p:to>
                                    </p:set>
                                  </p:childTnLst>
                                </p:cTn>
                              </p:par>
                              <p:par>
                                <p:cTn id="235" presetID="6" presetClass="exit" presetSubtype="32" fill="hold" grpId="1" nodeType="withEffect">
                                  <p:stCondLst>
                                    <p:cond delay="0"/>
                                  </p:stCondLst>
                                  <p:childTnLst>
                                    <p:animEffect transition="out" filter="circle(out)">
                                      <p:cBhvr>
                                        <p:cTn id="236" dur="2000"/>
                                        <p:tgtEl>
                                          <p:spTgt spid="36"/>
                                        </p:tgtEl>
                                      </p:cBhvr>
                                    </p:animEffect>
                                    <p:set>
                                      <p:cBhvr>
                                        <p:cTn id="237" dur="1" fill="hold">
                                          <p:stCondLst>
                                            <p:cond delay="1999"/>
                                          </p:stCondLst>
                                        </p:cTn>
                                        <p:tgtEl>
                                          <p:spTgt spid="3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3" presetClass="entr" presetSubtype="10" fill="hold" grpId="0" nodeType="clickEffect">
                                  <p:stCondLst>
                                    <p:cond delay="0"/>
                                  </p:stCondLst>
                                  <p:childTnLst>
                                    <p:set>
                                      <p:cBhvr>
                                        <p:cTn id="241" dur="1" fill="hold">
                                          <p:stCondLst>
                                            <p:cond delay="0"/>
                                          </p:stCondLst>
                                        </p:cTn>
                                        <p:tgtEl>
                                          <p:spTgt spid="37"/>
                                        </p:tgtEl>
                                        <p:attrNameLst>
                                          <p:attrName>style.visibility</p:attrName>
                                        </p:attrNameLst>
                                      </p:cBhvr>
                                      <p:to>
                                        <p:strVal val="visible"/>
                                      </p:to>
                                    </p:set>
                                    <p:animEffect transition="in" filter="blinds(horizontal)">
                                      <p:cBhvr>
                                        <p:cTn id="242" dur="500"/>
                                        <p:tgtEl>
                                          <p:spTgt spid="37"/>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38"/>
                                        </p:tgtEl>
                                        <p:attrNameLst>
                                          <p:attrName>style.visibility</p:attrName>
                                        </p:attrNameLst>
                                      </p:cBhvr>
                                      <p:to>
                                        <p:strVal val="visible"/>
                                      </p:to>
                                    </p:set>
                                    <p:animEffect transition="in" filter="blinds(horizontal)">
                                      <p:cBhvr>
                                        <p:cTn id="247" dur="500"/>
                                        <p:tgtEl>
                                          <p:spTgt spid="38"/>
                                        </p:tgtEl>
                                      </p:cBhvr>
                                    </p:animEffect>
                                  </p:childTnLst>
                                </p:cTn>
                              </p:par>
                            </p:childTnLst>
                          </p:cTn>
                        </p:par>
                      </p:childTnLst>
                    </p:cTn>
                  </p:par>
                  <p:par>
                    <p:cTn id="248" fill="hold">
                      <p:stCondLst>
                        <p:cond delay="indefinite"/>
                      </p:stCondLst>
                      <p:childTnLst>
                        <p:par>
                          <p:cTn id="249" fill="hold">
                            <p:stCondLst>
                              <p:cond delay="0"/>
                            </p:stCondLst>
                            <p:childTnLst>
                              <p:par>
                                <p:cTn id="250" presetID="3" presetClass="entr" presetSubtype="10" fill="hold" grpId="0" nodeType="clickEffect">
                                  <p:stCondLst>
                                    <p:cond delay="0"/>
                                  </p:stCondLst>
                                  <p:childTnLst>
                                    <p:set>
                                      <p:cBhvr>
                                        <p:cTn id="251" dur="1" fill="hold">
                                          <p:stCondLst>
                                            <p:cond delay="0"/>
                                          </p:stCondLst>
                                        </p:cTn>
                                        <p:tgtEl>
                                          <p:spTgt spid="39"/>
                                        </p:tgtEl>
                                        <p:attrNameLst>
                                          <p:attrName>style.visibility</p:attrName>
                                        </p:attrNameLst>
                                      </p:cBhvr>
                                      <p:to>
                                        <p:strVal val="visible"/>
                                      </p:to>
                                    </p:set>
                                    <p:animEffect transition="in" filter="blinds(horizontal)">
                                      <p:cBhvr>
                                        <p:cTn id="252" dur="500"/>
                                        <p:tgtEl>
                                          <p:spTgt spid="39"/>
                                        </p:tgtEl>
                                      </p:cBhvr>
                                    </p:animEffect>
                                  </p:childTnLst>
                                </p:cTn>
                              </p:par>
                            </p:childTnLst>
                          </p:cTn>
                        </p:par>
                      </p:childTnLst>
                    </p:cTn>
                  </p:par>
                  <p:par>
                    <p:cTn id="253" fill="hold">
                      <p:stCondLst>
                        <p:cond delay="indefinite"/>
                      </p:stCondLst>
                      <p:childTnLst>
                        <p:par>
                          <p:cTn id="254" fill="hold">
                            <p:stCondLst>
                              <p:cond delay="0"/>
                            </p:stCondLst>
                            <p:childTnLst>
                              <p:par>
                                <p:cTn id="255" presetID="3" presetClass="entr" presetSubtype="10" fill="hold" grpId="0" nodeType="clickEffect">
                                  <p:stCondLst>
                                    <p:cond delay="0"/>
                                  </p:stCondLst>
                                  <p:childTnLst>
                                    <p:set>
                                      <p:cBhvr>
                                        <p:cTn id="256" dur="1" fill="hold">
                                          <p:stCondLst>
                                            <p:cond delay="0"/>
                                          </p:stCondLst>
                                        </p:cTn>
                                        <p:tgtEl>
                                          <p:spTgt spid="40"/>
                                        </p:tgtEl>
                                        <p:attrNameLst>
                                          <p:attrName>style.visibility</p:attrName>
                                        </p:attrNameLst>
                                      </p:cBhvr>
                                      <p:to>
                                        <p:strVal val="visible"/>
                                      </p:to>
                                    </p:set>
                                    <p:animEffect transition="in" filter="blinds(horizontal)">
                                      <p:cBhvr>
                                        <p:cTn id="257" dur="500"/>
                                        <p:tgtEl>
                                          <p:spTgt spid="40"/>
                                        </p:tgtEl>
                                      </p:cBhvr>
                                    </p:animEffect>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50"/>
                                        </p:tgtEl>
                                        <p:attrNameLst>
                                          <p:attrName>style.visibility</p:attrName>
                                        </p:attrNameLst>
                                      </p:cBhvr>
                                      <p:to>
                                        <p:strVal val="visible"/>
                                      </p:to>
                                    </p:set>
                                    <p:animEffect transition="in" filter="barn(inVertical)">
                                      <p:cBhvr>
                                        <p:cTn id="262" dur="500"/>
                                        <p:tgtEl>
                                          <p:spTgt spid="50"/>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down)">
                                      <p:cBhvr>
                                        <p:cTn id="267" dur="5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1"/>
                                        </p:tgtEl>
                                        <p:attrNameLst>
                                          <p:attrName>style.visibility</p:attrName>
                                        </p:attrNameLst>
                                      </p:cBhvr>
                                      <p:to>
                                        <p:strVal val="visible"/>
                                      </p:to>
                                    </p:set>
                                    <p:animEffect transition="in" filter="fade">
                                      <p:cBhvr>
                                        <p:cTn id="272" dur="1000"/>
                                        <p:tgtEl>
                                          <p:spTgt spid="51"/>
                                        </p:tgtEl>
                                      </p:cBhvr>
                                    </p:animEffect>
                                    <p:anim calcmode="lin" valueType="num">
                                      <p:cBhvr>
                                        <p:cTn id="273" dur="1000" fill="hold"/>
                                        <p:tgtEl>
                                          <p:spTgt spid="51"/>
                                        </p:tgtEl>
                                        <p:attrNameLst>
                                          <p:attrName>ppt_x</p:attrName>
                                        </p:attrNameLst>
                                      </p:cBhvr>
                                      <p:tavLst>
                                        <p:tav tm="0">
                                          <p:val>
                                            <p:strVal val="#ppt_x"/>
                                          </p:val>
                                        </p:tav>
                                        <p:tav tm="100000">
                                          <p:val>
                                            <p:strVal val="#ppt_x"/>
                                          </p:val>
                                        </p:tav>
                                      </p:tavLst>
                                    </p:anim>
                                    <p:anim calcmode="lin" valueType="num">
                                      <p:cBhvr>
                                        <p:cTn id="27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3" presetClass="entr" presetSubtype="10" fill="hold" grpId="0" nodeType="clickEffect">
                                  <p:stCondLst>
                                    <p:cond delay="0"/>
                                  </p:stCondLst>
                                  <p:childTnLst>
                                    <p:set>
                                      <p:cBhvr>
                                        <p:cTn id="278" dur="1" fill="hold">
                                          <p:stCondLst>
                                            <p:cond delay="0"/>
                                          </p:stCondLst>
                                        </p:cTn>
                                        <p:tgtEl>
                                          <p:spTgt spid="54"/>
                                        </p:tgtEl>
                                        <p:attrNameLst>
                                          <p:attrName>style.visibility</p:attrName>
                                        </p:attrNameLst>
                                      </p:cBhvr>
                                      <p:to>
                                        <p:strVal val="visible"/>
                                      </p:to>
                                    </p:set>
                                    <p:animEffect transition="in" filter="blinds(horizontal)">
                                      <p:cBhvr>
                                        <p:cTn id="279" dur="500"/>
                                        <p:tgtEl>
                                          <p:spTgt spid="54"/>
                                        </p:tgtEl>
                                      </p:cBhvr>
                                    </p:animEffect>
                                  </p:childTnLst>
                                </p:cTn>
                              </p:par>
                            </p:childTnLst>
                          </p:cTn>
                        </p:par>
                      </p:childTnLst>
                    </p:cTn>
                  </p:par>
                  <p:par>
                    <p:cTn id="280" fill="hold">
                      <p:stCondLst>
                        <p:cond delay="indefinite"/>
                      </p:stCondLst>
                      <p:childTnLst>
                        <p:par>
                          <p:cTn id="281" fill="hold">
                            <p:stCondLst>
                              <p:cond delay="0"/>
                            </p:stCondLst>
                            <p:childTnLst>
                              <p:par>
                                <p:cTn id="282" presetID="3" presetClass="entr" presetSubtype="10" fill="hold" grpId="0" nodeType="clickEffect">
                                  <p:stCondLst>
                                    <p:cond delay="0"/>
                                  </p:stCondLst>
                                  <p:childTnLst>
                                    <p:set>
                                      <p:cBhvr>
                                        <p:cTn id="283" dur="1" fill="hold">
                                          <p:stCondLst>
                                            <p:cond delay="0"/>
                                          </p:stCondLst>
                                        </p:cTn>
                                        <p:tgtEl>
                                          <p:spTgt spid="55"/>
                                        </p:tgtEl>
                                        <p:attrNameLst>
                                          <p:attrName>style.visibility</p:attrName>
                                        </p:attrNameLst>
                                      </p:cBhvr>
                                      <p:to>
                                        <p:strVal val="visible"/>
                                      </p:to>
                                    </p:set>
                                    <p:animEffect transition="in" filter="blinds(horizontal)">
                                      <p:cBhvr>
                                        <p:cTn id="284" dur="500"/>
                                        <p:tgtEl>
                                          <p:spTgt spid="55"/>
                                        </p:tgtEl>
                                      </p:cBhvr>
                                    </p:animEffect>
                                  </p:childTnLst>
                                </p:cTn>
                              </p:par>
                            </p:childTnLst>
                          </p:cTn>
                        </p:par>
                      </p:childTnLst>
                    </p:cTn>
                  </p:par>
                  <p:par>
                    <p:cTn id="285" fill="hold">
                      <p:stCondLst>
                        <p:cond delay="indefinite"/>
                      </p:stCondLst>
                      <p:childTnLst>
                        <p:par>
                          <p:cTn id="286" fill="hold">
                            <p:stCondLst>
                              <p:cond delay="0"/>
                            </p:stCondLst>
                            <p:childTnLst>
                              <p:par>
                                <p:cTn id="287" presetID="3" presetClass="entr" presetSubtype="10" fill="hold" grpId="0" nodeType="clickEffect">
                                  <p:stCondLst>
                                    <p:cond delay="0"/>
                                  </p:stCondLst>
                                  <p:childTnLst>
                                    <p:set>
                                      <p:cBhvr>
                                        <p:cTn id="288" dur="1" fill="hold">
                                          <p:stCondLst>
                                            <p:cond delay="0"/>
                                          </p:stCondLst>
                                        </p:cTn>
                                        <p:tgtEl>
                                          <p:spTgt spid="56"/>
                                        </p:tgtEl>
                                        <p:attrNameLst>
                                          <p:attrName>style.visibility</p:attrName>
                                        </p:attrNameLst>
                                      </p:cBhvr>
                                      <p:to>
                                        <p:strVal val="visible"/>
                                      </p:to>
                                    </p:set>
                                    <p:animEffect transition="in" filter="blinds(horizontal)">
                                      <p:cBhvr>
                                        <p:cTn id="289" dur="500"/>
                                        <p:tgtEl>
                                          <p:spTgt spid="56"/>
                                        </p:tgtEl>
                                      </p:cBhvr>
                                    </p:animEffect>
                                  </p:childTnLst>
                                </p:cTn>
                              </p:par>
                            </p:childTnLst>
                          </p:cTn>
                        </p:par>
                      </p:childTnLst>
                    </p:cTn>
                  </p:par>
                  <p:par>
                    <p:cTn id="290" fill="hold">
                      <p:stCondLst>
                        <p:cond delay="indefinite"/>
                      </p:stCondLst>
                      <p:childTnLst>
                        <p:par>
                          <p:cTn id="291" fill="hold">
                            <p:stCondLst>
                              <p:cond delay="0"/>
                            </p:stCondLst>
                            <p:childTnLst>
                              <p:par>
                                <p:cTn id="292" presetID="3" presetClass="entr" presetSubtype="10" fill="hold" grpId="0" nodeType="click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blinds(horizontal)">
                                      <p:cBhvr>
                                        <p:cTn id="294" dur="500"/>
                                        <p:tgtEl>
                                          <p:spTgt spid="58"/>
                                        </p:tgtEl>
                                      </p:cBhvr>
                                    </p:animEffect>
                                  </p:childTnLst>
                                </p:cTn>
                              </p:par>
                            </p:childTnLst>
                          </p:cTn>
                        </p:par>
                      </p:childTnLst>
                    </p:cTn>
                  </p:par>
                  <p:par>
                    <p:cTn id="295" fill="hold">
                      <p:stCondLst>
                        <p:cond delay="indefinite"/>
                      </p:stCondLst>
                      <p:childTnLst>
                        <p:par>
                          <p:cTn id="296" fill="hold">
                            <p:stCondLst>
                              <p:cond delay="0"/>
                            </p:stCondLst>
                            <p:childTnLst>
                              <p:par>
                                <p:cTn id="297" presetID="42" presetClass="entr" presetSubtype="0" fill="hold" grpId="0" nodeType="clickEffect">
                                  <p:stCondLst>
                                    <p:cond delay="0"/>
                                  </p:stCondLst>
                                  <p:childTnLst>
                                    <p:set>
                                      <p:cBhvr>
                                        <p:cTn id="298" dur="1" fill="hold">
                                          <p:stCondLst>
                                            <p:cond delay="0"/>
                                          </p:stCondLst>
                                        </p:cTn>
                                        <p:tgtEl>
                                          <p:spTgt spid="52"/>
                                        </p:tgtEl>
                                        <p:attrNameLst>
                                          <p:attrName>style.visibility</p:attrName>
                                        </p:attrNameLst>
                                      </p:cBhvr>
                                      <p:to>
                                        <p:strVal val="visible"/>
                                      </p:to>
                                    </p:set>
                                    <p:animEffect transition="in" filter="fade">
                                      <p:cBhvr>
                                        <p:cTn id="299" dur="1000"/>
                                        <p:tgtEl>
                                          <p:spTgt spid="52"/>
                                        </p:tgtEl>
                                      </p:cBhvr>
                                    </p:animEffect>
                                    <p:anim calcmode="lin" valueType="num">
                                      <p:cBhvr>
                                        <p:cTn id="300" dur="1000" fill="hold"/>
                                        <p:tgtEl>
                                          <p:spTgt spid="52"/>
                                        </p:tgtEl>
                                        <p:attrNameLst>
                                          <p:attrName>ppt_x</p:attrName>
                                        </p:attrNameLst>
                                      </p:cBhvr>
                                      <p:tavLst>
                                        <p:tav tm="0">
                                          <p:val>
                                            <p:strVal val="#ppt_x"/>
                                          </p:val>
                                        </p:tav>
                                        <p:tav tm="100000">
                                          <p:val>
                                            <p:strVal val="#ppt_x"/>
                                          </p:val>
                                        </p:tav>
                                      </p:tavLst>
                                    </p:anim>
                                    <p:anim calcmode="lin" valueType="num">
                                      <p:cBhvr>
                                        <p:cTn id="30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3" presetClass="entr" presetSubtype="10" fill="hold" grpId="0" nodeType="clickEffect">
                                  <p:stCondLst>
                                    <p:cond delay="0"/>
                                  </p:stCondLst>
                                  <p:childTnLst>
                                    <p:set>
                                      <p:cBhvr>
                                        <p:cTn id="305" dur="1" fill="hold">
                                          <p:stCondLst>
                                            <p:cond delay="0"/>
                                          </p:stCondLst>
                                        </p:cTn>
                                        <p:tgtEl>
                                          <p:spTgt spid="64"/>
                                        </p:tgtEl>
                                        <p:attrNameLst>
                                          <p:attrName>style.visibility</p:attrName>
                                        </p:attrNameLst>
                                      </p:cBhvr>
                                      <p:to>
                                        <p:strVal val="visible"/>
                                      </p:to>
                                    </p:set>
                                    <p:animEffect transition="in" filter="blinds(horizontal)">
                                      <p:cBhvr>
                                        <p:cTn id="306" dur="500"/>
                                        <p:tgtEl>
                                          <p:spTgt spid="64"/>
                                        </p:tgtEl>
                                      </p:cBhvr>
                                    </p:animEffect>
                                  </p:childTnLst>
                                </p:cTn>
                              </p:par>
                            </p:childTnLst>
                          </p:cTn>
                        </p:par>
                      </p:childTnLst>
                    </p:cTn>
                  </p:par>
                  <p:par>
                    <p:cTn id="307" fill="hold">
                      <p:stCondLst>
                        <p:cond delay="indefinite"/>
                      </p:stCondLst>
                      <p:childTnLst>
                        <p:par>
                          <p:cTn id="308" fill="hold">
                            <p:stCondLst>
                              <p:cond delay="0"/>
                            </p:stCondLst>
                            <p:childTnLst>
                              <p:par>
                                <p:cTn id="309" presetID="3" presetClass="entr" presetSubtype="10" fill="hold" grpId="0" nodeType="clickEffect">
                                  <p:stCondLst>
                                    <p:cond delay="0"/>
                                  </p:stCondLst>
                                  <p:childTnLst>
                                    <p:set>
                                      <p:cBhvr>
                                        <p:cTn id="310" dur="1" fill="hold">
                                          <p:stCondLst>
                                            <p:cond delay="0"/>
                                          </p:stCondLst>
                                        </p:cTn>
                                        <p:tgtEl>
                                          <p:spTgt spid="67"/>
                                        </p:tgtEl>
                                        <p:attrNameLst>
                                          <p:attrName>style.visibility</p:attrName>
                                        </p:attrNameLst>
                                      </p:cBhvr>
                                      <p:to>
                                        <p:strVal val="visible"/>
                                      </p:to>
                                    </p:set>
                                    <p:animEffect transition="in" filter="blinds(horizontal)">
                                      <p:cBhvr>
                                        <p:cTn id="311" dur="500"/>
                                        <p:tgtEl>
                                          <p:spTgt spid="67"/>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78"/>
                                        </p:tgtEl>
                                        <p:attrNameLst>
                                          <p:attrName>style.visibility</p:attrName>
                                        </p:attrNameLst>
                                      </p:cBhvr>
                                      <p:to>
                                        <p:strVal val="visible"/>
                                      </p:to>
                                    </p:set>
                                    <p:animEffect transition="in" filter="wipe(left)">
                                      <p:cBhvr>
                                        <p:cTn id="316" dur="500"/>
                                        <p:tgtEl>
                                          <p:spTgt spid="7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79"/>
                                        </p:tgtEl>
                                        <p:attrNameLst>
                                          <p:attrName>style.visibility</p:attrName>
                                        </p:attrNameLst>
                                      </p:cBhvr>
                                      <p:to>
                                        <p:strVal val="visible"/>
                                      </p:to>
                                    </p:set>
                                    <p:animEffect transition="in" filter="wipe(down)">
                                      <p:cBhvr>
                                        <p:cTn id="321" dur="500"/>
                                        <p:tgtEl>
                                          <p:spTgt spid="79"/>
                                        </p:tgtEl>
                                      </p:cBhvr>
                                    </p:animEffect>
                                  </p:childTnLst>
                                </p:cTn>
                              </p:par>
                            </p:childTnLst>
                          </p:cTn>
                        </p:par>
                      </p:childTnLst>
                    </p:cTn>
                  </p:par>
                  <p:par>
                    <p:cTn id="322" fill="hold">
                      <p:stCondLst>
                        <p:cond delay="indefinite"/>
                      </p:stCondLst>
                      <p:childTnLst>
                        <p:par>
                          <p:cTn id="323" fill="hold">
                            <p:stCondLst>
                              <p:cond delay="0"/>
                            </p:stCondLst>
                            <p:childTnLst>
                              <p:par>
                                <p:cTn id="324" presetID="3" presetClass="entr" presetSubtype="10" fill="hold" grpId="0" nodeType="clickEffect">
                                  <p:stCondLst>
                                    <p:cond delay="0"/>
                                  </p:stCondLst>
                                  <p:childTnLst>
                                    <p:set>
                                      <p:cBhvr>
                                        <p:cTn id="325" dur="1" fill="hold">
                                          <p:stCondLst>
                                            <p:cond delay="0"/>
                                          </p:stCondLst>
                                        </p:cTn>
                                        <p:tgtEl>
                                          <p:spTgt spid="80"/>
                                        </p:tgtEl>
                                        <p:attrNameLst>
                                          <p:attrName>style.visibility</p:attrName>
                                        </p:attrNameLst>
                                      </p:cBhvr>
                                      <p:to>
                                        <p:strVal val="visible"/>
                                      </p:to>
                                    </p:set>
                                    <p:animEffect transition="in" filter="blinds(horizontal)">
                                      <p:cBhvr>
                                        <p:cTn id="326" dur="500"/>
                                        <p:tgtEl>
                                          <p:spTgt spid="80"/>
                                        </p:tgtEl>
                                      </p:cBhvr>
                                    </p:animEffect>
                                  </p:childTnLst>
                                </p:cTn>
                              </p:par>
                            </p:childTnLst>
                          </p:cTn>
                        </p:par>
                      </p:childTnLst>
                    </p:cTn>
                  </p:par>
                  <p:par>
                    <p:cTn id="327" fill="hold">
                      <p:stCondLst>
                        <p:cond delay="indefinite"/>
                      </p:stCondLst>
                      <p:childTnLst>
                        <p:par>
                          <p:cTn id="328" fill="hold">
                            <p:stCondLst>
                              <p:cond delay="0"/>
                            </p:stCondLst>
                            <p:childTnLst>
                              <p:par>
                                <p:cTn id="329" presetID="3" presetClass="entr" presetSubtype="10" fill="hold" grpId="0" nodeType="clickEffect">
                                  <p:stCondLst>
                                    <p:cond delay="0"/>
                                  </p:stCondLst>
                                  <p:childTnLst>
                                    <p:set>
                                      <p:cBhvr>
                                        <p:cTn id="330" dur="1" fill="hold">
                                          <p:stCondLst>
                                            <p:cond delay="0"/>
                                          </p:stCondLst>
                                        </p:cTn>
                                        <p:tgtEl>
                                          <p:spTgt spid="69"/>
                                        </p:tgtEl>
                                        <p:attrNameLst>
                                          <p:attrName>style.visibility</p:attrName>
                                        </p:attrNameLst>
                                      </p:cBhvr>
                                      <p:to>
                                        <p:strVal val="visible"/>
                                      </p:to>
                                    </p:set>
                                    <p:animEffect transition="in" filter="blinds(horizontal)">
                                      <p:cBhvr>
                                        <p:cTn id="331" dur="500"/>
                                        <p:tgtEl>
                                          <p:spTgt spid="69"/>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nodeType="clickEffect">
                                  <p:stCondLst>
                                    <p:cond delay="0"/>
                                  </p:stCondLst>
                                  <p:childTnLst>
                                    <p:set>
                                      <p:cBhvr>
                                        <p:cTn id="335" dur="1" fill="hold">
                                          <p:stCondLst>
                                            <p:cond delay="0"/>
                                          </p:stCondLst>
                                        </p:cTn>
                                        <p:tgtEl>
                                          <p:spTgt spid="96"/>
                                        </p:tgtEl>
                                        <p:attrNameLst>
                                          <p:attrName>style.visibility</p:attrName>
                                        </p:attrNameLst>
                                      </p:cBhvr>
                                      <p:to>
                                        <p:strVal val="visible"/>
                                      </p:to>
                                    </p:set>
                                    <p:animEffect transition="in" filter="wipe(left)">
                                      <p:cBhvr>
                                        <p:cTn id="336" dur="500"/>
                                        <p:tgtEl>
                                          <p:spTgt spid="96"/>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90"/>
                                        </p:tgtEl>
                                        <p:attrNameLst>
                                          <p:attrName>style.visibility</p:attrName>
                                        </p:attrNameLst>
                                      </p:cBhvr>
                                      <p:to>
                                        <p:strVal val="visible"/>
                                      </p:to>
                                    </p:set>
                                    <p:animEffect transition="in" filter="wipe(down)">
                                      <p:cBhvr>
                                        <p:cTn id="341" dur="500"/>
                                        <p:tgtEl>
                                          <p:spTgt spid="90"/>
                                        </p:tgtEl>
                                      </p:cBhvr>
                                    </p:animEffect>
                                  </p:childTnLst>
                                </p:cTn>
                              </p:par>
                            </p:childTnLst>
                          </p:cTn>
                        </p:par>
                      </p:childTnLst>
                    </p:cTn>
                  </p:par>
                  <p:par>
                    <p:cTn id="342" fill="hold">
                      <p:stCondLst>
                        <p:cond delay="indefinite"/>
                      </p:stCondLst>
                      <p:childTnLst>
                        <p:par>
                          <p:cTn id="343" fill="hold">
                            <p:stCondLst>
                              <p:cond delay="0"/>
                            </p:stCondLst>
                            <p:childTnLst>
                              <p:par>
                                <p:cTn id="344" presetID="3" presetClass="entr" presetSubtype="10" fill="hold" grpId="0" nodeType="clickEffect">
                                  <p:stCondLst>
                                    <p:cond delay="0"/>
                                  </p:stCondLst>
                                  <p:childTnLst>
                                    <p:set>
                                      <p:cBhvr>
                                        <p:cTn id="345" dur="1" fill="hold">
                                          <p:stCondLst>
                                            <p:cond delay="0"/>
                                          </p:stCondLst>
                                        </p:cTn>
                                        <p:tgtEl>
                                          <p:spTgt spid="68"/>
                                        </p:tgtEl>
                                        <p:attrNameLst>
                                          <p:attrName>style.visibility</p:attrName>
                                        </p:attrNameLst>
                                      </p:cBhvr>
                                      <p:to>
                                        <p:strVal val="visible"/>
                                      </p:to>
                                    </p:set>
                                    <p:animEffect transition="in" filter="blinds(horizontal)">
                                      <p:cBhvr>
                                        <p:cTn id="346" dur="500"/>
                                        <p:tgtEl>
                                          <p:spTgt spid="68"/>
                                        </p:tgtEl>
                                      </p:cBhvr>
                                    </p:animEffect>
                                  </p:childTnLst>
                                </p:cTn>
                              </p:par>
                            </p:childTnLst>
                          </p:cTn>
                        </p:par>
                      </p:childTnLst>
                    </p:cTn>
                  </p:par>
                  <p:par>
                    <p:cTn id="347" fill="hold">
                      <p:stCondLst>
                        <p:cond delay="indefinite"/>
                      </p:stCondLst>
                      <p:childTnLst>
                        <p:par>
                          <p:cTn id="348" fill="hold">
                            <p:stCondLst>
                              <p:cond delay="0"/>
                            </p:stCondLst>
                            <p:childTnLst>
                              <p:par>
                                <p:cTn id="349" presetID="3" presetClass="entr" presetSubtype="10" fill="hold" grpId="0" nodeType="click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blinds(horizontal)">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91"/>
                                        </p:tgtEl>
                                        <p:attrNameLst>
                                          <p:attrName>style.visibility</p:attrName>
                                        </p:attrNameLst>
                                      </p:cBhvr>
                                      <p:to>
                                        <p:strVal val="visible"/>
                                      </p:to>
                                    </p:set>
                                    <p:animEffect transition="in" filter="wipe(left)">
                                      <p:cBhvr>
                                        <p:cTn id="356" dur="500"/>
                                        <p:tgtEl>
                                          <p:spTgt spid="91"/>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95"/>
                                        </p:tgtEl>
                                        <p:attrNameLst>
                                          <p:attrName>style.visibility</p:attrName>
                                        </p:attrNameLst>
                                      </p:cBhvr>
                                      <p:to>
                                        <p:strVal val="visible"/>
                                      </p:to>
                                    </p:set>
                                    <p:animEffect transition="in" filter="wipe(down)">
                                      <p:cBhvr>
                                        <p:cTn id="361" dur="500"/>
                                        <p:tgtEl>
                                          <p:spTgt spid="95"/>
                                        </p:tgtEl>
                                      </p:cBhvr>
                                    </p:animEffect>
                                  </p:childTnLst>
                                </p:cTn>
                              </p:par>
                            </p:childTnLst>
                          </p:cTn>
                        </p:par>
                      </p:childTnLst>
                    </p:cTn>
                  </p:par>
                  <p:par>
                    <p:cTn id="362" fill="hold">
                      <p:stCondLst>
                        <p:cond delay="indefinite"/>
                      </p:stCondLst>
                      <p:childTnLst>
                        <p:par>
                          <p:cTn id="363" fill="hold">
                            <p:stCondLst>
                              <p:cond delay="0"/>
                            </p:stCondLst>
                            <p:childTnLst>
                              <p:par>
                                <p:cTn id="364" presetID="3" presetClass="entr" presetSubtype="10" fill="hold" grpId="0" nodeType="clickEffect">
                                  <p:stCondLst>
                                    <p:cond delay="0"/>
                                  </p:stCondLst>
                                  <p:childTnLst>
                                    <p:set>
                                      <p:cBhvr>
                                        <p:cTn id="365" dur="1" fill="hold">
                                          <p:stCondLst>
                                            <p:cond delay="0"/>
                                          </p:stCondLst>
                                        </p:cTn>
                                        <p:tgtEl>
                                          <p:spTgt spid="59"/>
                                        </p:tgtEl>
                                        <p:attrNameLst>
                                          <p:attrName>style.visibility</p:attrName>
                                        </p:attrNameLst>
                                      </p:cBhvr>
                                      <p:to>
                                        <p:strVal val="visible"/>
                                      </p:to>
                                    </p:set>
                                    <p:animEffect transition="in" filter="blinds(horizontal)">
                                      <p:cBhvr>
                                        <p:cTn id="36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0" grpId="0"/>
      <p:bldP spid="11" grpId="0"/>
      <p:bldP spid="12" grpId="0"/>
      <p:bldP spid="18" grpId="0"/>
      <p:bldP spid="13" grpId="0"/>
      <p:bldP spid="20" grpId="0"/>
      <p:bldP spid="26" grpId="0"/>
      <p:bldP spid="28" grpId="0"/>
      <p:bldP spid="29" grpId="0"/>
      <p:bldP spid="30" grpId="0"/>
      <p:bldP spid="31" grpId="0"/>
      <p:bldP spid="32" grpId="0"/>
      <p:bldP spid="32" grpId="1"/>
      <p:bldP spid="33" grpId="0"/>
      <p:bldP spid="33" grpId="1"/>
      <p:bldP spid="34" grpId="0"/>
      <p:bldP spid="34" grpId="1"/>
      <p:bldP spid="36" grpId="0"/>
      <p:bldP spid="36" grpId="1"/>
      <p:bldP spid="37" grpId="0"/>
      <p:bldP spid="38" grpId="0"/>
      <p:bldP spid="39" grpId="0"/>
      <p:bldP spid="40" grpId="0"/>
      <p:bldP spid="35"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P spid="57" grpId="0"/>
      <p:bldP spid="60" grpId="0"/>
      <p:bldP spid="61" grpId="0"/>
      <p:bldP spid="62" grpId="0"/>
      <p:bldP spid="63" grpId="0"/>
      <p:bldP spid="64" grpId="0"/>
      <p:bldP spid="67" grpId="0"/>
      <p:bldP spid="68" grpId="0"/>
      <p:bldP spid="69" grpId="0"/>
      <p:bldP spid="70" grpId="0"/>
      <p:bldP spid="79" grpId="0"/>
      <p:bldP spid="80" grpId="0"/>
      <p:bldP spid="90" grpId="0"/>
      <p:bldP spid="95" grpId="0"/>
      <p:bldP spid="85" grpId="0"/>
      <p:bldP spid="17" grpId="0" animBg="1"/>
      <p:bldP spid="86" grpId="0" animBg="1"/>
      <p:bldP spid="87" grpId="0"/>
      <p:bldP spid="88" grpId="0"/>
      <p:bldP spid="8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3743" y="-101511"/>
            <a:ext cx="12681677" cy="6555641"/>
          </a:xfrm>
          <a:prstGeom prst="rect">
            <a:avLst/>
          </a:prstGeom>
          <a:noFill/>
        </p:spPr>
        <p:txBody>
          <a:bodyPr wrap="none" rtlCol="0" anchor="ctr">
            <a:spAutoFit/>
          </a:bodyPr>
          <a:lstStyle/>
          <a:p>
            <a:pPr algn="ctr">
              <a:lnSpc>
                <a:spcPct val="150000"/>
              </a:lnSpc>
              <a:defRPr/>
            </a:pPr>
            <a:r>
              <a:rPr lang="zh-CN" altLang="en-US" sz="4000" b="1" dirty="0" smtClean="0">
                <a:solidFill>
                  <a:schemeClr val="bg1"/>
                </a:solidFill>
                <a:latin typeface="+mj-ea"/>
                <a:ea typeface="+mj-ea"/>
              </a:rPr>
              <a:t>化学作业</a:t>
            </a:r>
            <a:r>
              <a:rPr lang="en-US" altLang="zh-CN" sz="4000" b="1" dirty="0" smtClean="0">
                <a:solidFill>
                  <a:schemeClr val="bg1"/>
                </a:solidFill>
                <a:latin typeface="+mj-ea"/>
                <a:ea typeface="+mj-ea"/>
              </a:rPr>
              <a:t>(2016-8-12)</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明天讲“钠及其化合物”</a:t>
            </a:r>
            <a:r>
              <a:rPr lang="en-US" altLang="zh-CN" sz="4000" b="1" dirty="0" smtClean="0">
                <a:solidFill>
                  <a:schemeClr val="bg1"/>
                </a:solidFill>
                <a:latin typeface="+mj-ea"/>
                <a:ea typeface="+mj-ea"/>
              </a:rPr>
              <a:t>,</a:t>
            </a:r>
            <a:r>
              <a:rPr lang="zh-CN" altLang="en-US" sz="4000" b="1" dirty="0" smtClean="0">
                <a:solidFill>
                  <a:schemeClr val="bg1"/>
                </a:solidFill>
                <a:latin typeface="+mj-ea"/>
                <a:ea typeface="+mj-ea"/>
              </a:rPr>
              <a:t>完成大本</a:t>
            </a:r>
            <a:r>
              <a:rPr lang="en-US" altLang="zh-CN" sz="4000" b="1" dirty="0" smtClean="0">
                <a:solidFill>
                  <a:schemeClr val="bg1"/>
                </a:solidFill>
                <a:latin typeface="+mj-ea"/>
                <a:ea typeface="+mj-ea"/>
              </a:rPr>
              <a:t>46-48</a:t>
            </a:r>
            <a:r>
              <a:rPr lang="zh-CN" altLang="en-US" sz="4000" b="1" dirty="0" smtClean="0">
                <a:solidFill>
                  <a:schemeClr val="bg1"/>
                </a:solidFill>
                <a:latin typeface="+mj-ea"/>
                <a:ea typeface="+mj-ea"/>
              </a:rPr>
              <a:t>页预习；</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摘抄今天上课的经典题目到精选本中；</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293-294</a:t>
            </a:r>
            <a:r>
              <a:rPr lang="zh-CN" altLang="en-US" sz="4000" b="1" dirty="0" smtClean="0">
                <a:solidFill>
                  <a:schemeClr val="bg1"/>
                </a:solidFill>
                <a:latin typeface="+mj-ea"/>
                <a:ea typeface="+mj-ea"/>
              </a:rPr>
              <a:t>页，并自行核对答案，确保弄懂</a:t>
            </a:r>
            <a:r>
              <a:rPr lang="en-US" altLang="zh-CN" sz="4000" b="1" dirty="0" smtClean="0">
                <a:solidFill>
                  <a:schemeClr val="bg1"/>
                </a:solidFill>
                <a:latin typeface="+mj-ea"/>
                <a:ea typeface="+mj-ea"/>
              </a:rPr>
              <a:t>,</a:t>
            </a:r>
          </a:p>
          <a:p>
            <a:pPr>
              <a:lnSpc>
                <a:spcPct val="150000"/>
              </a:lnSpc>
              <a:defRPr/>
            </a:pPr>
            <a:r>
              <a:rPr lang="zh-CN" altLang="en-US" sz="4000" b="1" dirty="0" smtClean="0">
                <a:solidFill>
                  <a:schemeClr val="bg1"/>
                </a:solidFill>
                <a:latin typeface="+mj-ea"/>
                <a:ea typeface="+mj-ea"/>
              </a:rPr>
              <a:t>         尤其是</a:t>
            </a:r>
            <a:r>
              <a:rPr lang="en-US" altLang="zh-CN" sz="4000" b="1" dirty="0" smtClean="0">
                <a:solidFill>
                  <a:schemeClr val="bg1"/>
                </a:solidFill>
                <a:latin typeface="+mj-ea"/>
                <a:ea typeface="+mj-ea"/>
              </a:rPr>
              <a:t>294</a:t>
            </a:r>
            <a:r>
              <a:rPr lang="zh-CN" altLang="en-US" sz="4000" b="1" dirty="0" smtClean="0">
                <a:solidFill>
                  <a:schemeClr val="bg1"/>
                </a:solidFill>
                <a:latin typeface="+mj-ea"/>
                <a:ea typeface="+mj-ea"/>
              </a:rPr>
              <a:t>页推导型氧化还原方程式的书写；</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4.</a:t>
            </a:r>
            <a:r>
              <a:rPr lang="zh-CN" altLang="en-US" sz="4000" b="1" dirty="0" smtClean="0">
                <a:solidFill>
                  <a:schemeClr val="bg1"/>
                </a:solidFill>
                <a:latin typeface="+mj-ea"/>
                <a:ea typeface="+mj-ea"/>
              </a:rPr>
              <a:t>完成加练</a:t>
            </a:r>
            <a:r>
              <a:rPr lang="en-US" altLang="zh-CN" sz="4000" b="1" dirty="0" smtClean="0">
                <a:solidFill>
                  <a:schemeClr val="bg1"/>
                </a:solidFill>
                <a:latin typeface="+mj-ea"/>
                <a:ea typeface="+mj-ea"/>
              </a:rPr>
              <a:t>15</a:t>
            </a:r>
            <a:r>
              <a:rPr lang="zh-CN" altLang="en-US" sz="4000" b="1" dirty="0" smtClean="0">
                <a:solidFill>
                  <a:schemeClr val="bg1"/>
                </a:solidFill>
                <a:latin typeface="+mj-ea"/>
                <a:ea typeface="+mj-ea"/>
              </a:rPr>
              <a:t>页的第</a:t>
            </a:r>
            <a:r>
              <a:rPr lang="en-US" altLang="zh-CN" sz="4000" b="1" dirty="0" smtClean="0">
                <a:solidFill>
                  <a:schemeClr val="bg1"/>
                </a:solidFill>
                <a:latin typeface="+mj-ea"/>
                <a:ea typeface="+mj-ea"/>
              </a:rPr>
              <a:t>8</a:t>
            </a:r>
            <a:r>
              <a:rPr lang="zh-CN" altLang="en-US" sz="4000" b="1" dirty="0" smtClean="0">
                <a:solidFill>
                  <a:schemeClr val="bg1"/>
                </a:solidFill>
                <a:latin typeface="+mj-ea"/>
                <a:ea typeface="+mj-ea"/>
              </a:rPr>
              <a:t>、第</a:t>
            </a:r>
            <a:r>
              <a:rPr lang="en-US" altLang="zh-CN" sz="4000" b="1" dirty="0" smtClean="0">
                <a:solidFill>
                  <a:schemeClr val="bg1"/>
                </a:solidFill>
                <a:latin typeface="+mj-ea"/>
                <a:ea typeface="+mj-ea"/>
              </a:rPr>
              <a:t>9</a:t>
            </a:r>
            <a:r>
              <a:rPr lang="zh-CN" altLang="en-US" sz="4000" b="1" dirty="0" smtClean="0">
                <a:solidFill>
                  <a:schemeClr val="bg1"/>
                </a:solidFill>
                <a:latin typeface="+mj-ea"/>
                <a:ea typeface="+mj-ea"/>
              </a:rPr>
              <a:t>题</a:t>
            </a: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学霸请直接完成全部；</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5.</a:t>
            </a:r>
            <a:r>
              <a:rPr lang="zh-CN" altLang="en-US" sz="4000" b="1" dirty="0" smtClean="0">
                <a:solidFill>
                  <a:schemeClr val="bg1"/>
                </a:solidFill>
                <a:latin typeface="+mj-ea"/>
                <a:ea typeface="+mj-ea"/>
              </a:rPr>
              <a:t>高三作业一定是这样的，大家加油！</a:t>
            </a:r>
            <a:endParaRPr lang="zh-CN" altLang="zh-CN" sz="4000" b="1" dirty="0">
              <a:solidFill>
                <a:schemeClr val="bg1"/>
              </a:solidFill>
              <a:latin typeface="+mj-ea"/>
              <a:ea typeface="+mj-ea"/>
            </a:endParaRPr>
          </a:p>
        </p:txBody>
      </p:sp>
    </p:spTree>
    <p:extLst>
      <p:ext uri="{BB962C8B-B14F-4D97-AF65-F5344CB8AC3E}">
        <p14:creationId xmlns:p14="http://schemas.microsoft.com/office/powerpoint/2010/main" val="891371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7007704"/>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580" name="文档" r:id="rId4" imgW="1220491" imgH="700585" progId="Word.Document.12">
                  <p:embed/>
                </p:oleObj>
              </mc:Choice>
              <mc:Fallback>
                <p:oleObj name="文档" r:id="rId4" imgW="1220491" imgH="700585" progId="Word.Document.12">
                  <p:embed/>
                  <p:pic>
                    <p:nvPicPr>
                      <p:cNvPr id="0" name=""/>
                      <p:cNvPicPr/>
                      <p:nvPr/>
                    </p:nvPicPr>
                    <p:blipFill>
                      <a:blip r:embed="rId5"/>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5872900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581" name="文档" r:id="rId7" imgW="1220491" imgH="700225" progId="Word.Document.12">
                  <p:embed/>
                </p:oleObj>
              </mc:Choice>
              <mc:Fallback>
                <p:oleObj name="文档" r:id="rId7" imgW="1220491" imgH="700225" progId="Word.Document.12">
                  <p:embed/>
                  <p:pic>
                    <p:nvPicPr>
                      <p:cNvPr id="0" name=""/>
                      <p:cNvPicPr/>
                      <p:nvPr/>
                    </p:nvPicPr>
                    <p:blipFill>
                      <a:blip r:embed="rId8"/>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582" name="文档" r:id="rId10" imgW="7957006" imgH="954695" progId="Word.Document.12">
                  <p:embed/>
                </p:oleObj>
              </mc:Choice>
              <mc:Fallback>
                <p:oleObj name="文档" r:id="rId10" imgW="7957006" imgH="954695" progId="Word.Document.12">
                  <p:embed/>
                  <p:pic>
                    <p:nvPicPr>
                      <p:cNvPr id="0" name=""/>
                      <p:cNvPicPr/>
                      <p:nvPr/>
                    </p:nvPicPr>
                    <p:blipFill>
                      <a:blip r:embed="rId11"/>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9" name="矩形 18"/>
          <p:cNvSpPr/>
          <p:nvPr/>
        </p:nvSpPr>
        <p:spPr>
          <a:xfrm>
            <a:off x="4677174" y="853326"/>
            <a:ext cx="1160895" cy="523220"/>
          </a:xfrm>
          <a:prstGeom prst="rect">
            <a:avLst/>
          </a:prstGeom>
        </p:spPr>
        <p:txBody>
          <a:bodyPr wrap="none">
            <a:spAutoFit/>
          </a:bodyPr>
          <a:lstStyle/>
          <a:p>
            <a:r>
              <a:rPr lang="en-US" altLang="zh-CN" sz="2800" b="1" kern="100" dirty="0">
                <a:solidFill>
                  <a:srgbClr val="FF0000"/>
                </a:solidFill>
                <a:latin typeface="Times New Roman"/>
                <a:ea typeface="华文细黑"/>
              </a:rPr>
              <a:t>4OH</a:t>
            </a:r>
            <a:r>
              <a:rPr lang="zh-CN" altLang="zh-CN" sz="2800" b="1" kern="100" baseline="30000" dirty="0">
                <a:solidFill>
                  <a:srgbClr val="FF0000"/>
                </a:solidFill>
                <a:latin typeface="Times New Roman"/>
                <a:ea typeface="华文细黑"/>
                <a:cs typeface="Times New Roman"/>
              </a:rPr>
              <a:t>－</a:t>
            </a:r>
            <a:endParaRPr lang="zh-CN" altLang="en-US" sz="2800" b="1" kern="100" baseline="30000" dirty="0">
              <a:solidFill>
                <a:srgbClr val="FF0000"/>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5" name="矩形 24"/>
          <p:cNvSpPr/>
          <p:nvPr/>
        </p:nvSpPr>
        <p:spPr>
          <a:xfrm>
            <a:off x="4944437" y="1491506"/>
            <a:ext cx="881973" cy="523220"/>
          </a:xfrm>
          <a:prstGeom prst="rect">
            <a:avLst/>
          </a:prstGeom>
        </p:spPr>
        <p:txBody>
          <a:bodyPr wrap="none">
            <a:spAutoFit/>
          </a:bodyPr>
          <a:lstStyle/>
          <a:p>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26" name="矩形 25"/>
          <p:cNvSpPr/>
          <p:nvPr/>
        </p:nvSpPr>
        <p:spPr>
          <a:xfrm>
            <a:off x="6483171" y="149239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1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22598" y="4101673"/>
            <a:ext cx="1418642"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endParaRPr lang="zh-CN" altLang="en-US" sz="2800" b="1" dirty="0">
              <a:solidFill>
                <a:srgbClr val="FF0000"/>
              </a:solidFill>
            </a:endParaRPr>
          </a:p>
        </p:txBody>
      </p:sp>
      <p:sp>
        <p:nvSpPr>
          <p:cNvPr id="3" name="矩形 2"/>
          <p:cNvSpPr/>
          <p:nvPr/>
        </p:nvSpPr>
        <p:spPr>
          <a:xfrm>
            <a:off x="2294739" y="4115481"/>
            <a:ext cx="7701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3C</a:t>
            </a:r>
            <a:endParaRPr lang="zh-CN" altLang="en-US" sz="2800" b="1" dirty="0">
              <a:solidFill>
                <a:srgbClr val="FF0000"/>
              </a:solidFill>
            </a:endParaRPr>
          </a:p>
        </p:txBody>
      </p:sp>
      <p:sp>
        <p:nvSpPr>
          <p:cNvPr id="4" name="矩形 3"/>
          <p:cNvSpPr/>
          <p:nvPr/>
        </p:nvSpPr>
        <p:spPr>
          <a:xfrm>
            <a:off x="3934966" y="4101673"/>
            <a:ext cx="767270"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5540628" y="4059282"/>
            <a:ext cx="494956"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6" name="矩形 5"/>
          <p:cNvSpPr/>
          <p:nvPr/>
        </p:nvSpPr>
        <p:spPr>
          <a:xfrm>
            <a:off x="6936743" y="3987274"/>
            <a:ext cx="1172472" cy="656846"/>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3CO</a:t>
            </a:r>
            <a:endParaRPr lang="zh-CN" altLang="zh-CN" sz="2800" b="1" kern="100" dirty="0">
              <a:solidFill>
                <a:srgbClr val="FF0000"/>
              </a:solidFill>
              <a:latin typeface="宋体"/>
              <a:cs typeface="Courier New"/>
            </a:endParaRPr>
          </a:p>
        </p:txBody>
      </p:sp>
      <p:sp>
        <p:nvSpPr>
          <p:cNvPr id="35" name="矩形 34"/>
          <p:cNvSpPr/>
          <p:nvPr/>
        </p:nvSpPr>
        <p:spPr>
          <a:xfrm>
            <a:off x="453182" y="23623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6" name="矩形 35"/>
          <p:cNvSpPr/>
          <p:nvPr/>
        </p:nvSpPr>
        <p:spPr>
          <a:xfrm>
            <a:off x="167292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3286894" y="2375074"/>
            <a:ext cx="485775" cy="661988"/>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3862958" y="2375074"/>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39" name="矩形 38"/>
          <p:cNvSpPr/>
          <p:nvPr/>
        </p:nvSpPr>
        <p:spPr>
          <a:xfrm>
            <a:off x="227878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0" name="下弧形箭头 9"/>
          <p:cNvSpPr/>
          <p:nvPr/>
        </p:nvSpPr>
        <p:spPr>
          <a:xfrm>
            <a:off x="2511683" y="3273078"/>
            <a:ext cx="1043498" cy="360040"/>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a:off x="1809363" y="2035934"/>
            <a:ext cx="2413635" cy="560226"/>
          </a:xfrm>
          <a:prstGeom prst="curved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866182" y="23877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7" name="下箭头 6"/>
          <p:cNvSpPr/>
          <p:nvPr/>
        </p:nvSpPr>
        <p:spPr>
          <a:xfrm flipH="1">
            <a:off x="2853134" y="3244503"/>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rot="10800000" flipH="1">
            <a:off x="2778323" y="2062999"/>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24262" y="464331"/>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+3</a:t>
            </a:r>
            <a:endParaRPr lang="zh-CN" altLang="zh-CN" sz="2800" b="1" kern="100" dirty="0">
              <a:solidFill>
                <a:srgbClr val="0000FF"/>
              </a:solidFill>
              <a:latin typeface="Times New Roman"/>
              <a:ea typeface="华文细黑"/>
              <a:cs typeface="Courier New"/>
            </a:endParaRPr>
          </a:p>
        </p:txBody>
      </p:sp>
      <p:sp>
        <p:nvSpPr>
          <p:cNvPr id="44" name="矩形 43"/>
          <p:cNvSpPr/>
          <p:nvPr/>
        </p:nvSpPr>
        <p:spPr>
          <a:xfrm>
            <a:off x="6988800" y="528266"/>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45" name="矩形 44"/>
          <p:cNvSpPr/>
          <p:nvPr/>
        </p:nvSpPr>
        <p:spPr>
          <a:xfrm>
            <a:off x="8759502" y="40545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47" name="矩形 46"/>
          <p:cNvSpPr/>
          <p:nvPr/>
        </p:nvSpPr>
        <p:spPr>
          <a:xfrm>
            <a:off x="1511376" y="520171"/>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grpSp>
        <p:nvGrpSpPr>
          <p:cNvPr id="48" name="组合 47"/>
          <p:cNvGrpSpPr/>
          <p:nvPr/>
        </p:nvGrpSpPr>
        <p:grpSpPr>
          <a:xfrm>
            <a:off x="3286894" y="298798"/>
            <a:ext cx="5757301" cy="365769"/>
            <a:chOff x="1558702" y="5655806"/>
            <a:chExt cx="3190187" cy="161305"/>
          </a:xfrm>
        </p:grpSpPr>
        <p:cxnSp>
          <p:nvCxnSpPr>
            <p:cNvPr id="49" name="直接连接符 4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48889" y="5661496"/>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5686770" y="-9859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3e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707927" y="1282143"/>
            <a:ext cx="5501445" cy="230571"/>
            <a:chOff x="1957745" y="6370055"/>
            <a:chExt cx="4238492" cy="188805"/>
          </a:xfrm>
        </p:grpSpPr>
        <p:cxnSp>
          <p:nvCxnSpPr>
            <p:cNvPr id="54" name="直接连接符 53"/>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150990" y="1239937"/>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9" name="矩形 8"/>
          <p:cNvSpPr/>
          <p:nvPr/>
        </p:nvSpPr>
        <p:spPr>
          <a:xfrm>
            <a:off x="6178827" y="-85898"/>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58" name="TextBox 57"/>
          <p:cNvSpPr txBox="1"/>
          <p:nvPr/>
        </p:nvSpPr>
        <p:spPr>
          <a:xfrm>
            <a:off x="6497940" y="-85898"/>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2</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
        <p:nvSpPr>
          <p:cNvPr id="59" name="矩形 58"/>
          <p:cNvSpPr/>
          <p:nvPr/>
        </p:nvSpPr>
        <p:spPr>
          <a:xfrm>
            <a:off x="4655170" y="1235646"/>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60" name="TextBox 59"/>
          <p:cNvSpPr txBox="1"/>
          <p:nvPr/>
        </p:nvSpPr>
        <p:spPr>
          <a:xfrm>
            <a:off x="4974283" y="1235646"/>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3</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linds(horizontal)">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down)">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down)">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linds(horizontal)">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linds(horizont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blinds(horizontal)">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linds(horizontal)">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blinds(horizontal)">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linds(horizontal)">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linds(horizont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blinds(horizontal)">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blinds(horizontal)">
                                      <p:cBhvr>
                                        <p:cTn id="133" dur="5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blinds(horizontal)">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barn(inVertical)">
                                      <p:cBhvr>
                                        <p:cTn id="143" dur="500"/>
                                        <p:tgtEl>
                                          <p:spTgt spid="1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wipe(up)">
                                      <p:cBhvr>
                                        <p:cTn id="148" dur="500"/>
                                        <p:tgtEl>
                                          <p:spTgt spid="7"/>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blinds(horizontal)">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blinds(horizontal)">
                                      <p:cBhvr>
                                        <p:cTn id="158" dur="500"/>
                                        <p:tgtEl>
                                          <p:spTgt spid="38"/>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grpId="0" nodeType="clickEffect">
                                  <p:stCondLst>
                                    <p:cond delay="0"/>
                                  </p:stCondLst>
                                  <p:childTnLst>
                                    <p:set>
                                      <p:cBhvr>
                                        <p:cTn id="162" dur="1" fill="hold">
                                          <p:stCondLst>
                                            <p:cond delay="0"/>
                                          </p:stCondLst>
                                        </p:cTn>
                                        <p:tgtEl>
                                          <p:spTgt spid="12"/>
                                        </p:tgtEl>
                                        <p:attrNameLst>
                                          <p:attrName>style.visibility</p:attrName>
                                        </p:attrNameLst>
                                      </p:cBhvr>
                                      <p:to>
                                        <p:strVal val="visible"/>
                                      </p:to>
                                    </p:set>
                                    <p:animEffect transition="in" filter="barn(inVertical)">
                                      <p:cBhvr>
                                        <p:cTn id="163" dur="500"/>
                                        <p:tgtEl>
                                          <p:spTgt spid="1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wipe(up)">
                                      <p:cBhvr>
                                        <p:cTn id="168" dur="500"/>
                                        <p:tgtEl>
                                          <p:spTgt spid="41"/>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29">
                                            <p:txEl>
                                              <p:pRg st="0" end="0"/>
                                            </p:txEl>
                                          </p:spTgt>
                                        </p:tgtEl>
                                        <p:attrNameLst>
                                          <p:attrName>style.visibility</p:attrName>
                                        </p:attrNameLst>
                                      </p:cBhvr>
                                      <p:to>
                                        <p:strVal val="visible"/>
                                      </p:to>
                                    </p:set>
                                    <p:animEffect transition="in" filter="blinds(horizontal)">
                                      <p:cBhvr>
                                        <p:cTn id="173" dur="500"/>
                                        <p:tgtEl>
                                          <p:spTgt spid="29">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blinds(horizontal)">
                                      <p:cBhvr>
                                        <p:cTn id="178" dur="500"/>
                                        <p:tgtEl>
                                          <p:spTgt spid="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blinds(horizontal)">
                                      <p:cBhvr>
                                        <p:cTn id="183" dur="500"/>
                                        <p:tgtEl>
                                          <p:spTgt spid="3"/>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4"/>
                                        </p:tgtEl>
                                        <p:attrNameLst>
                                          <p:attrName>style.visibility</p:attrName>
                                        </p:attrNameLst>
                                      </p:cBhvr>
                                      <p:to>
                                        <p:strVal val="visible"/>
                                      </p:to>
                                    </p:set>
                                    <p:animEffect transition="in" filter="blinds(horizontal)">
                                      <p:cBhvr>
                                        <p:cTn id="188" dur="500"/>
                                        <p:tgtEl>
                                          <p:spTgt spid="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5"/>
                                        </p:tgtEl>
                                        <p:attrNameLst>
                                          <p:attrName>style.visibility</p:attrName>
                                        </p:attrNameLst>
                                      </p:cBhvr>
                                      <p:to>
                                        <p:strVal val="visible"/>
                                      </p:to>
                                    </p:set>
                                    <p:animEffect transition="in" filter="blinds(horizontal)">
                                      <p:cBhvr>
                                        <p:cTn id="193" dur="500"/>
                                        <p:tgtEl>
                                          <p:spTgt spid="5"/>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6"/>
                                        </p:tgtEl>
                                        <p:attrNameLst>
                                          <p:attrName>style.visibility</p:attrName>
                                        </p:attrNameLst>
                                      </p:cBhvr>
                                      <p:to>
                                        <p:strVal val="visible"/>
                                      </p:to>
                                    </p:set>
                                    <p:animEffect transition="in" filter="blinds(horizontal)">
                                      <p:cBhvr>
                                        <p:cTn id="1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 grpId="0"/>
      <p:bldP spid="3" grpId="0"/>
      <p:bldP spid="4" grpId="0"/>
      <p:bldP spid="5" grpId="0"/>
      <p:bldP spid="6" grpId="0"/>
      <p:bldP spid="35" grpId="0"/>
      <p:bldP spid="36" grpId="0"/>
      <p:bldP spid="37" grpId="0"/>
      <p:bldP spid="38" grpId="0"/>
      <p:bldP spid="39" grpId="0"/>
      <p:bldP spid="10" grpId="0" animBg="1"/>
      <p:bldP spid="12" grpId="0" animBg="1"/>
      <p:bldP spid="40" grpId="0"/>
      <p:bldP spid="7" grpId="0" animBg="1"/>
      <p:bldP spid="41" grpId="0" animBg="1"/>
      <p:bldP spid="42" grpId="0"/>
      <p:bldP spid="44" grpId="0"/>
      <p:bldP spid="45" grpId="0"/>
      <p:bldP spid="47" grpId="0"/>
      <p:bldP spid="52" grpId="0"/>
      <p:bldP spid="57" grpId="0"/>
      <p:bldP spid="9" grpId="0"/>
      <p:bldP spid="58" grpId="0"/>
      <p:bldP spid="59"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9391520"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2KIO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sp>
        <p:nvSpPr>
          <p:cNvPr id="5" name="矩形 4"/>
          <p:cNvSpPr/>
          <p:nvPr/>
        </p:nvSpPr>
        <p:spPr>
          <a:xfrm>
            <a:off x="263446" y="5800090"/>
            <a:ext cx="8640072"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2KMnO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HCl</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2MnO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2KCl</a:t>
            </a:r>
            <a:endParaRPr lang="zh-CN" altLang="zh-CN" sz="2800" b="1" kern="100" dirty="0">
              <a:solidFill>
                <a:srgbClr val="FF0000"/>
              </a:solidFill>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80979" y="34678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8687494" y="3442494"/>
            <a:ext cx="484428"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5" name="矩形 14"/>
          <p:cNvSpPr/>
          <p:nvPr/>
        </p:nvSpPr>
        <p:spPr>
          <a:xfrm>
            <a:off x="8272275" y="34551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917307"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+7</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453811"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8" name="矩形 17"/>
          <p:cNvSpPr/>
          <p:nvPr/>
        </p:nvSpPr>
        <p:spPr>
          <a:xfrm>
            <a:off x="6235362" y="133950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+5</a:t>
            </a:r>
            <a:endParaRPr lang="zh-CN" altLang="zh-CN" sz="2800" b="1" kern="100" dirty="0">
              <a:solidFill>
                <a:srgbClr val="0000FF"/>
              </a:solidFill>
              <a:latin typeface="Times New Roman"/>
              <a:ea typeface="华文细黑"/>
              <a:cs typeface="Courier New"/>
            </a:endParaRPr>
          </a:p>
        </p:txBody>
      </p:sp>
      <p:sp>
        <p:nvSpPr>
          <p:cNvPr id="19" name="矩形 18"/>
          <p:cNvSpPr/>
          <p:nvPr/>
        </p:nvSpPr>
        <p:spPr>
          <a:xfrm>
            <a:off x="9016622" y="135816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21" name="矩形 20"/>
          <p:cNvSpPr/>
          <p:nvPr/>
        </p:nvSpPr>
        <p:spPr>
          <a:xfrm>
            <a:off x="10102944" y="1369523"/>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0</a:t>
            </a:r>
            <a:endParaRPr lang="zh-CN" altLang="zh-CN" sz="2800" b="1" kern="100" dirty="0">
              <a:solidFill>
                <a:srgbClr val="0000FF"/>
              </a:solidFill>
              <a:latin typeface="Times New Roman"/>
              <a:ea typeface="华文细黑"/>
              <a:cs typeface="Courier New"/>
            </a:endParaRPr>
          </a:p>
        </p:txBody>
      </p:sp>
      <p:sp>
        <p:nvSpPr>
          <p:cNvPr id="22" name="矩形 21"/>
          <p:cNvSpPr/>
          <p:nvPr/>
        </p:nvSpPr>
        <p:spPr>
          <a:xfrm>
            <a:off x="7655237" y="13489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+4</a:t>
            </a:r>
            <a:endParaRPr lang="zh-CN" altLang="zh-CN" sz="2800"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6" grpId="0"/>
      <p:bldP spid="17" grpId="0"/>
      <p:bldP spid="18" grpId="0"/>
      <p:bldP spid="19" grpId="0"/>
      <p:bldP spid="21" grpId="0"/>
      <p:bldP spid="22"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7222</TotalTime>
  <Words>5176</Words>
  <Application>Microsoft Office PowerPoint</Application>
  <PresentationFormat>自定义</PresentationFormat>
  <Paragraphs>1140</Paragraphs>
  <Slides>70</Slides>
  <Notes>3</Notes>
  <HiddenSlides>3</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72"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1373</cp:revision>
  <dcterms:created xsi:type="dcterms:W3CDTF">2014-11-27T01:03:08Z</dcterms:created>
  <dcterms:modified xsi:type="dcterms:W3CDTF">2016-08-12T01:28:31Z</dcterms:modified>
</cp:coreProperties>
</file>